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429" r:id="rId5"/>
    <p:sldId id="341" r:id="rId6"/>
    <p:sldId id="373" r:id="rId7"/>
    <p:sldId id="387" r:id="rId8"/>
    <p:sldId id="424" r:id="rId9"/>
    <p:sldId id="426" r:id="rId10"/>
    <p:sldId id="425" r:id="rId11"/>
    <p:sldId id="427" r:id="rId12"/>
    <p:sldId id="386" r:id="rId13"/>
    <p:sldId id="382" r:id="rId14"/>
    <p:sldId id="428" r:id="rId15"/>
    <p:sldId id="41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3A1BEE-CEBA-49B2-94A0-894234939E1F}" v="19" dt="2024-11-08T18:34:54.619"/>
    <p1510:client id="{DF4734A2-0BB4-4D2D-B260-A899AC696DB2}" v="99" dt="2024-11-08T13:54:53.871"/>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2866" autoAdjust="0"/>
  </p:normalViewPr>
  <p:slideViewPr>
    <p:cSldViewPr snapToGrid="0">
      <p:cViewPr varScale="1">
        <p:scale>
          <a:sx n="72" d="100"/>
          <a:sy n="72" d="100"/>
        </p:scale>
        <p:origin x="348"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bnam Sultana" userId="65b107c6-3ab7-432d-8a17-9eeb35e3ae6f" providerId="ADAL" clId="{8C3A1BEE-CEBA-49B2-94A0-894234939E1F}"/>
    <pc:docChg chg="custSel addSld modSld sldOrd">
      <pc:chgData name="Shabnam Sultana" userId="65b107c6-3ab7-432d-8a17-9eeb35e3ae6f" providerId="ADAL" clId="{8C3A1BEE-CEBA-49B2-94A0-894234939E1F}" dt="2024-11-08T18:35:54.224" v="70" actId="14734"/>
      <pc:docMkLst>
        <pc:docMk/>
      </pc:docMkLst>
      <pc:sldChg chg="delSp modSp mod">
        <pc:chgData name="Shabnam Sultana" userId="65b107c6-3ab7-432d-8a17-9eeb35e3ae6f" providerId="ADAL" clId="{8C3A1BEE-CEBA-49B2-94A0-894234939E1F}" dt="2024-11-08T18:35:08.014" v="65" actId="20577"/>
        <pc:sldMkLst>
          <pc:docMk/>
          <pc:sldMk cId="0" sldId="341"/>
        </pc:sldMkLst>
        <pc:spChg chg="del">
          <ac:chgData name="Shabnam Sultana" userId="65b107c6-3ab7-432d-8a17-9eeb35e3ae6f" providerId="ADAL" clId="{8C3A1BEE-CEBA-49B2-94A0-894234939E1F}" dt="2024-11-08T18:34:30.558" v="36" actId="21"/>
          <ac:spMkLst>
            <pc:docMk/>
            <pc:sldMk cId="0" sldId="341"/>
            <ac:spMk id="2" creationId="{AF989406-2E7A-BF0F-5962-135F95D745F1}"/>
          </ac:spMkLst>
        </pc:spChg>
        <pc:spChg chg="del">
          <ac:chgData name="Shabnam Sultana" userId="65b107c6-3ab7-432d-8a17-9eeb35e3ae6f" providerId="ADAL" clId="{8C3A1BEE-CEBA-49B2-94A0-894234939E1F}" dt="2024-11-08T18:34:34.064" v="37" actId="21"/>
          <ac:spMkLst>
            <pc:docMk/>
            <pc:sldMk cId="0" sldId="341"/>
            <ac:spMk id="3" creationId="{F89C8330-0D0C-4F65-AF84-D0231B4713F0}"/>
          </ac:spMkLst>
        </pc:spChg>
        <pc:spChg chg="mod">
          <ac:chgData name="Shabnam Sultana" userId="65b107c6-3ab7-432d-8a17-9eeb35e3ae6f" providerId="ADAL" clId="{8C3A1BEE-CEBA-49B2-94A0-894234939E1F}" dt="2024-11-08T18:34:47.839" v="62" actId="20577"/>
          <ac:spMkLst>
            <pc:docMk/>
            <pc:sldMk cId="0" sldId="341"/>
            <ac:spMk id="4" creationId="{C743D81E-13A3-4F41-98C2-F3FBCDA35D18}"/>
          </ac:spMkLst>
        </pc:spChg>
        <pc:spChg chg="mod">
          <ac:chgData name="Shabnam Sultana" userId="65b107c6-3ab7-432d-8a17-9eeb35e3ae6f" providerId="ADAL" clId="{8C3A1BEE-CEBA-49B2-94A0-894234939E1F}" dt="2024-11-08T18:35:08.014" v="65" actId="20577"/>
          <ac:spMkLst>
            <pc:docMk/>
            <pc:sldMk cId="0" sldId="341"/>
            <ac:spMk id="5122" creationId="{6BFCA172-672F-4297-B767-9F7EDE373FA1}"/>
          </ac:spMkLst>
        </pc:spChg>
      </pc:sldChg>
      <pc:sldChg chg="modSp mod">
        <pc:chgData name="Shabnam Sultana" userId="65b107c6-3ab7-432d-8a17-9eeb35e3ae6f" providerId="ADAL" clId="{8C3A1BEE-CEBA-49B2-94A0-894234939E1F}" dt="2024-11-08T18:35:54.224" v="70" actId="14734"/>
        <pc:sldMkLst>
          <pc:docMk/>
          <pc:sldMk cId="3315006032" sldId="386"/>
        </pc:sldMkLst>
        <pc:graphicFrameChg chg="mod modGraphic">
          <ac:chgData name="Shabnam Sultana" userId="65b107c6-3ab7-432d-8a17-9eeb35e3ae6f" providerId="ADAL" clId="{8C3A1BEE-CEBA-49B2-94A0-894234939E1F}" dt="2024-11-08T18:35:54.224" v="70" actId="14734"/>
          <ac:graphicFrameMkLst>
            <pc:docMk/>
            <pc:sldMk cId="3315006032" sldId="386"/>
            <ac:graphicFrameMk id="3" creationId="{AE690D5E-0E71-19E4-971C-E03B0ED8ED7F}"/>
          </ac:graphicFrameMkLst>
        </pc:graphicFrameChg>
      </pc:sldChg>
      <pc:sldChg chg="addSp delSp modSp add mod ord">
        <pc:chgData name="Shabnam Sultana" userId="65b107c6-3ab7-432d-8a17-9eeb35e3ae6f" providerId="ADAL" clId="{8C3A1BEE-CEBA-49B2-94A0-894234939E1F}" dt="2024-11-08T18:34:11.046" v="35" actId="14100"/>
        <pc:sldMkLst>
          <pc:docMk/>
          <pc:sldMk cId="4035814021" sldId="429"/>
        </pc:sldMkLst>
        <pc:spChg chg="del mod">
          <ac:chgData name="Shabnam Sultana" userId="65b107c6-3ab7-432d-8a17-9eeb35e3ae6f" providerId="ADAL" clId="{8C3A1BEE-CEBA-49B2-94A0-894234939E1F}" dt="2024-11-08T18:33:59.368" v="31" actId="21"/>
          <ac:spMkLst>
            <pc:docMk/>
            <pc:sldMk cId="4035814021" sldId="429"/>
            <ac:spMk id="2" creationId="{AF989406-2E7A-BF0F-5962-135F95D745F1}"/>
          </ac:spMkLst>
        </pc:spChg>
        <pc:spChg chg="mod">
          <ac:chgData name="Shabnam Sultana" userId="65b107c6-3ab7-432d-8a17-9eeb35e3ae6f" providerId="ADAL" clId="{8C3A1BEE-CEBA-49B2-94A0-894234939E1F}" dt="2024-11-08T18:34:11.046" v="35" actId="14100"/>
          <ac:spMkLst>
            <pc:docMk/>
            <pc:sldMk cId="4035814021" sldId="429"/>
            <ac:spMk id="3" creationId="{F89C8330-0D0C-4F65-AF84-D0231B4713F0}"/>
          </ac:spMkLst>
        </pc:spChg>
        <pc:spChg chg="mod">
          <ac:chgData name="Shabnam Sultana" userId="65b107c6-3ab7-432d-8a17-9eeb35e3ae6f" providerId="ADAL" clId="{8C3A1BEE-CEBA-49B2-94A0-894234939E1F}" dt="2024-11-08T18:32:40.240" v="13" actId="14100"/>
          <ac:spMkLst>
            <pc:docMk/>
            <pc:sldMk cId="4035814021" sldId="429"/>
            <ac:spMk id="4" creationId="{C743D81E-13A3-4F41-98C2-F3FBCDA35D18}"/>
          </ac:spMkLst>
        </pc:spChg>
        <pc:spChg chg="add mod">
          <ac:chgData name="Shabnam Sultana" userId="65b107c6-3ab7-432d-8a17-9eeb35e3ae6f" providerId="ADAL" clId="{8C3A1BEE-CEBA-49B2-94A0-894234939E1F}" dt="2024-11-08T18:30:55.638" v="3"/>
          <ac:spMkLst>
            <pc:docMk/>
            <pc:sldMk cId="4035814021" sldId="429"/>
            <ac:spMk id="5" creationId="{0A6FF877-4C39-959A-183E-7F2AAAD2A114}"/>
          </ac:spMkLst>
        </pc:spChg>
        <pc:spChg chg="add mod">
          <ac:chgData name="Shabnam Sultana" userId="65b107c6-3ab7-432d-8a17-9eeb35e3ae6f" providerId="ADAL" clId="{8C3A1BEE-CEBA-49B2-94A0-894234939E1F}" dt="2024-11-08T18:33:46.553" v="29" actId="1076"/>
          <ac:spMkLst>
            <pc:docMk/>
            <pc:sldMk cId="4035814021" sldId="429"/>
            <ac:spMk id="6" creationId="{8850E40F-7868-7351-3829-EA6C30A8908B}"/>
          </ac:spMkLst>
        </pc:spChg>
        <pc:spChg chg="del">
          <ac:chgData name="Shabnam Sultana" userId="65b107c6-3ab7-432d-8a17-9eeb35e3ae6f" providerId="ADAL" clId="{8C3A1BEE-CEBA-49B2-94A0-894234939E1F}" dt="2024-11-08T18:30:37.283" v="1" actId="21"/>
          <ac:spMkLst>
            <pc:docMk/>
            <pc:sldMk cId="4035814021" sldId="429"/>
            <ac:spMk id="5122" creationId="{6BFCA172-672F-4297-B767-9F7EDE373FA1}"/>
          </ac:spMkLst>
        </pc:spChg>
      </pc:sldChg>
    </pc:docChg>
  </pc:docChgLst>
  <pc:docChgLst>
    <pc:chgData name="Belen Pancorbo" userId="2258e8c6-51ca-4441-a000-eff32cf8a1b7" providerId="ADAL" clId="{DF4734A2-0BB4-4D2D-B260-A899AC696DB2}"/>
    <pc:docChg chg="undo custSel modSld">
      <pc:chgData name="Belen Pancorbo" userId="2258e8c6-51ca-4441-a000-eff32cf8a1b7" providerId="ADAL" clId="{DF4734A2-0BB4-4D2D-B260-A899AC696DB2}" dt="2024-11-08T13:57:00.391" v="1825" actId="6549"/>
      <pc:docMkLst>
        <pc:docMk/>
      </pc:docMkLst>
      <pc:sldChg chg="modSp mod">
        <pc:chgData name="Belen Pancorbo" userId="2258e8c6-51ca-4441-a000-eff32cf8a1b7" providerId="ADAL" clId="{DF4734A2-0BB4-4D2D-B260-A899AC696DB2}" dt="2024-11-08T13:33:27.794" v="1598" actId="20577"/>
        <pc:sldMkLst>
          <pc:docMk/>
          <pc:sldMk cId="1693518038" sldId="382"/>
        </pc:sldMkLst>
        <pc:spChg chg="mod">
          <ac:chgData name="Belen Pancorbo" userId="2258e8c6-51ca-4441-a000-eff32cf8a1b7" providerId="ADAL" clId="{DF4734A2-0BB4-4D2D-B260-A899AC696DB2}" dt="2024-11-08T13:33:27.794" v="1598" actId="20577"/>
          <ac:spMkLst>
            <pc:docMk/>
            <pc:sldMk cId="1693518038" sldId="382"/>
            <ac:spMk id="5" creationId="{41CD9576-DC5F-4DC5-B7F7-B3185D67E43F}"/>
          </ac:spMkLst>
        </pc:spChg>
      </pc:sldChg>
      <pc:sldChg chg="modSp mod">
        <pc:chgData name="Belen Pancorbo" userId="2258e8c6-51ca-4441-a000-eff32cf8a1b7" providerId="ADAL" clId="{DF4734A2-0BB4-4D2D-B260-A899AC696DB2}" dt="2024-11-08T13:45:31.843" v="1610" actId="113"/>
        <pc:sldMkLst>
          <pc:docMk/>
          <pc:sldMk cId="3315006032" sldId="386"/>
        </pc:sldMkLst>
        <pc:graphicFrameChg chg="mod modGraphic">
          <ac:chgData name="Belen Pancorbo" userId="2258e8c6-51ca-4441-a000-eff32cf8a1b7" providerId="ADAL" clId="{DF4734A2-0BB4-4D2D-B260-A899AC696DB2}" dt="2024-11-08T13:45:31.843" v="1610" actId="113"/>
          <ac:graphicFrameMkLst>
            <pc:docMk/>
            <pc:sldMk cId="3315006032" sldId="386"/>
            <ac:graphicFrameMk id="3" creationId="{AE690D5E-0E71-19E4-971C-E03B0ED8ED7F}"/>
          </ac:graphicFrameMkLst>
        </pc:graphicFrameChg>
      </pc:sldChg>
      <pc:sldChg chg="delSp modSp mod">
        <pc:chgData name="Belen Pancorbo" userId="2258e8c6-51ca-4441-a000-eff32cf8a1b7" providerId="ADAL" clId="{DF4734A2-0BB4-4D2D-B260-A899AC696DB2}" dt="2024-11-08T13:46:33.672" v="1621" actId="6549"/>
        <pc:sldMkLst>
          <pc:docMk/>
          <pc:sldMk cId="1320007058" sldId="424"/>
        </pc:sldMkLst>
        <pc:spChg chg="mod">
          <ac:chgData name="Belen Pancorbo" userId="2258e8c6-51ca-4441-a000-eff32cf8a1b7" providerId="ADAL" clId="{DF4734A2-0BB4-4D2D-B260-A899AC696DB2}" dt="2024-11-08T13:46:07.894" v="1611" actId="108"/>
          <ac:spMkLst>
            <pc:docMk/>
            <pc:sldMk cId="1320007058" sldId="424"/>
            <ac:spMk id="3" creationId="{4FD62B97-B52A-0CCF-4B79-FE72C2B06275}"/>
          </ac:spMkLst>
        </pc:spChg>
        <pc:spChg chg="del mod">
          <ac:chgData name="Belen Pancorbo" userId="2258e8c6-51ca-4441-a000-eff32cf8a1b7" providerId="ADAL" clId="{DF4734A2-0BB4-4D2D-B260-A899AC696DB2}" dt="2024-11-08T11:17:44.748" v="159" actId="478"/>
          <ac:spMkLst>
            <pc:docMk/>
            <pc:sldMk cId="1320007058" sldId="424"/>
            <ac:spMk id="6" creationId="{7459BAD0-BCBA-DE3F-6189-C8A61A297AC0}"/>
          </ac:spMkLst>
        </pc:spChg>
        <pc:spChg chg="mod">
          <ac:chgData name="Belen Pancorbo" userId="2258e8c6-51ca-4441-a000-eff32cf8a1b7" providerId="ADAL" clId="{DF4734A2-0BB4-4D2D-B260-A899AC696DB2}" dt="2024-11-08T13:46:33.672" v="1621" actId="6549"/>
          <ac:spMkLst>
            <pc:docMk/>
            <pc:sldMk cId="1320007058" sldId="424"/>
            <ac:spMk id="42" creationId="{32A68155-C9EC-301B-0BEE-2667B9917F26}"/>
          </ac:spMkLst>
        </pc:spChg>
        <pc:graphicFrameChg chg="mod">
          <ac:chgData name="Belen Pancorbo" userId="2258e8c6-51ca-4441-a000-eff32cf8a1b7" providerId="ADAL" clId="{DF4734A2-0BB4-4D2D-B260-A899AC696DB2}" dt="2024-11-08T11:26:59.183" v="391"/>
          <ac:graphicFrameMkLst>
            <pc:docMk/>
            <pc:sldMk cId="1320007058" sldId="424"/>
            <ac:graphicFrameMk id="4" creationId="{2F2AA520-D9AC-5AEC-B5BE-0B5BF5B3C533}"/>
          </ac:graphicFrameMkLst>
        </pc:graphicFrameChg>
        <pc:graphicFrameChg chg="mod">
          <ac:chgData name="Belen Pancorbo" userId="2258e8c6-51ca-4441-a000-eff32cf8a1b7" providerId="ADAL" clId="{DF4734A2-0BB4-4D2D-B260-A899AC696DB2}" dt="2024-11-08T11:18:06.038" v="202" actId="1035"/>
          <ac:graphicFrameMkLst>
            <pc:docMk/>
            <pc:sldMk cId="1320007058" sldId="424"/>
            <ac:graphicFrameMk id="7" creationId="{150106A2-0582-A80B-59BA-6D608DA82072}"/>
          </ac:graphicFrameMkLst>
        </pc:graphicFrameChg>
      </pc:sldChg>
      <pc:sldChg chg="addSp delSp modSp mod">
        <pc:chgData name="Belen Pancorbo" userId="2258e8c6-51ca-4441-a000-eff32cf8a1b7" providerId="ADAL" clId="{DF4734A2-0BB4-4D2D-B260-A899AC696DB2}" dt="2024-11-08T11:56:25.191" v="1004" actId="20577"/>
        <pc:sldMkLst>
          <pc:docMk/>
          <pc:sldMk cId="2569572288" sldId="425"/>
        </pc:sldMkLst>
        <pc:spChg chg="mod">
          <ac:chgData name="Belen Pancorbo" userId="2258e8c6-51ca-4441-a000-eff32cf8a1b7" providerId="ADAL" clId="{DF4734A2-0BB4-4D2D-B260-A899AC696DB2}" dt="2024-11-08T11:56:25.191" v="1004" actId="20577"/>
          <ac:spMkLst>
            <pc:docMk/>
            <pc:sldMk cId="2569572288" sldId="425"/>
            <ac:spMk id="3" creationId="{4FD62B97-B52A-0CCF-4B79-FE72C2B06275}"/>
          </ac:spMkLst>
        </pc:spChg>
        <pc:spChg chg="del">
          <ac:chgData name="Belen Pancorbo" userId="2258e8c6-51ca-4441-a000-eff32cf8a1b7" providerId="ADAL" clId="{DF4734A2-0BB4-4D2D-B260-A899AC696DB2}" dt="2024-11-08T10:39:13.935" v="18" actId="478"/>
          <ac:spMkLst>
            <pc:docMk/>
            <pc:sldMk cId="2569572288" sldId="425"/>
            <ac:spMk id="6" creationId="{7459BAD0-BCBA-DE3F-6189-C8A61A297AC0}"/>
          </ac:spMkLst>
        </pc:spChg>
        <pc:graphicFrameChg chg="add del mod">
          <ac:chgData name="Belen Pancorbo" userId="2258e8c6-51ca-4441-a000-eff32cf8a1b7" providerId="ADAL" clId="{DF4734A2-0BB4-4D2D-B260-A899AC696DB2}" dt="2024-11-08T11:55:32.266" v="849" actId="14100"/>
          <ac:graphicFrameMkLst>
            <pc:docMk/>
            <pc:sldMk cId="2569572288" sldId="425"/>
            <ac:graphicFrameMk id="4" creationId="{ACF5FF2D-2182-28D6-EC4D-133985A524EF}"/>
          </ac:graphicFrameMkLst>
        </pc:graphicFrameChg>
      </pc:sldChg>
      <pc:sldChg chg="addSp delSp modSp mod">
        <pc:chgData name="Belen Pancorbo" userId="2258e8c6-51ca-4441-a000-eff32cf8a1b7" providerId="ADAL" clId="{DF4734A2-0BB4-4D2D-B260-A899AC696DB2}" dt="2024-11-08T13:54:59.238" v="1758" actId="20577"/>
        <pc:sldMkLst>
          <pc:docMk/>
          <pc:sldMk cId="2789817896" sldId="426"/>
        </pc:sldMkLst>
        <pc:spChg chg="mod">
          <ac:chgData name="Belen Pancorbo" userId="2258e8c6-51ca-4441-a000-eff32cf8a1b7" providerId="ADAL" clId="{DF4734A2-0BB4-4D2D-B260-A899AC696DB2}" dt="2024-11-08T13:53:20.163" v="1699" actId="20577"/>
          <ac:spMkLst>
            <pc:docMk/>
            <pc:sldMk cId="2789817896" sldId="426"/>
            <ac:spMk id="3" creationId="{4FD62B97-B52A-0CCF-4B79-FE72C2B06275}"/>
          </ac:spMkLst>
        </pc:spChg>
        <pc:spChg chg="mod">
          <ac:chgData name="Belen Pancorbo" userId="2258e8c6-51ca-4441-a000-eff32cf8a1b7" providerId="ADAL" clId="{DF4734A2-0BB4-4D2D-B260-A899AC696DB2}" dt="2024-11-08T13:54:59.238" v="1758" actId="20577"/>
          <ac:spMkLst>
            <pc:docMk/>
            <pc:sldMk cId="2789817896" sldId="426"/>
            <ac:spMk id="42" creationId="{32A68155-C9EC-301B-0BEE-2667B9917F26}"/>
          </ac:spMkLst>
        </pc:spChg>
        <pc:grpChg chg="del">
          <ac:chgData name="Belen Pancorbo" userId="2258e8c6-51ca-4441-a000-eff32cf8a1b7" providerId="ADAL" clId="{DF4734A2-0BB4-4D2D-B260-A899AC696DB2}" dt="2024-11-08T11:31:20.614" v="501" actId="478"/>
          <ac:grpSpMkLst>
            <pc:docMk/>
            <pc:sldMk cId="2789817896" sldId="426"/>
            <ac:grpSpMk id="10" creationId="{7174AA20-564F-BD26-5B5D-20938F8F96CA}"/>
          </ac:grpSpMkLst>
        </pc:grpChg>
        <pc:grpChg chg="del">
          <ac:chgData name="Belen Pancorbo" userId="2258e8c6-51ca-4441-a000-eff32cf8a1b7" providerId="ADAL" clId="{DF4734A2-0BB4-4D2D-B260-A899AC696DB2}" dt="2024-11-08T11:35:50.559" v="728" actId="478"/>
          <ac:grpSpMkLst>
            <pc:docMk/>
            <pc:sldMk cId="2789817896" sldId="426"/>
            <ac:grpSpMk id="29" creationId="{6B7AC268-5C3E-74A4-BD7B-8FADD5C3398B}"/>
          </ac:grpSpMkLst>
        </pc:grpChg>
        <pc:graphicFrameChg chg="mod">
          <ac:chgData name="Belen Pancorbo" userId="2258e8c6-51ca-4441-a000-eff32cf8a1b7" providerId="ADAL" clId="{DF4734A2-0BB4-4D2D-B260-A899AC696DB2}" dt="2024-11-08T13:54:12.857" v="1705"/>
          <ac:graphicFrameMkLst>
            <pc:docMk/>
            <pc:sldMk cId="2789817896" sldId="426"/>
            <ac:graphicFrameMk id="5" creationId="{830A8152-BA33-63C7-2F8B-6DBFD52F779B}"/>
          </ac:graphicFrameMkLst>
        </pc:graphicFrameChg>
        <pc:graphicFrameChg chg="add del mod">
          <ac:chgData name="Belen Pancorbo" userId="2258e8c6-51ca-4441-a000-eff32cf8a1b7" providerId="ADAL" clId="{DF4734A2-0BB4-4D2D-B260-A899AC696DB2}" dt="2024-11-08T11:40:29.438" v="797" actId="478"/>
          <ac:graphicFrameMkLst>
            <pc:docMk/>
            <pc:sldMk cId="2789817896" sldId="426"/>
            <ac:graphicFrameMk id="6" creationId="{33DEBAB6-52A4-B9B5-8497-D90D1205E7FE}"/>
          </ac:graphicFrameMkLst>
        </pc:graphicFrameChg>
        <pc:graphicFrameChg chg="mod">
          <ac:chgData name="Belen Pancorbo" userId="2258e8c6-51ca-4441-a000-eff32cf8a1b7" providerId="ADAL" clId="{DF4734A2-0BB4-4D2D-B260-A899AC696DB2}" dt="2024-11-08T11:40:44.046" v="799" actId="1076"/>
          <ac:graphicFrameMkLst>
            <pc:docMk/>
            <pc:sldMk cId="2789817896" sldId="426"/>
            <ac:graphicFrameMk id="7" creationId="{62447284-45FB-5324-2D54-9D61C847C450}"/>
          </ac:graphicFrameMkLst>
        </pc:graphicFrameChg>
      </pc:sldChg>
      <pc:sldChg chg="addSp delSp modSp mod">
        <pc:chgData name="Belen Pancorbo" userId="2258e8c6-51ca-4441-a000-eff32cf8a1b7" providerId="ADAL" clId="{DF4734A2-0BB4-4D2D-B260-A899AC696DB2}" dt="2024-11-08T13:57:00.391" v="1825" actId="6549"/>
        <pc:sldMkLst>
          <pc:docMk/>
          <pc:sldMk cId="3986410944" sldId="427"/>
        </pc:sldMkLst>
        <pc:spChg chg="mod">
          <ac:chgData name="Belen Pancorbo" userId="2258e8c6-51ca-4441-a000-eff32cf8a1b7" providerId="ADAL" clId="{DF4734A2-0BB4-4D2D-B260-A899AC696DB2}" dt="2024-11-08T13:56:44.920" v="1822" actId="20577"/>
          <ac:spMkLst>
            <pc:docMk/>
            <pc:sldMk cId="3986410944" sldId="427"/>
            <ac:spMk id="3" creationId="{4FD62B97-B52A-0CCF-4B79-FE72C2B06275}"/>
          </ac:spMkLst>
        </pc:spChg>
        <pc:spChg chg="mod">
          <ac:chgData name="Belen Pancorbo" userId="2258e8c6-51ca-4441-a000-eff32cf8a1b7" providerId="ADAL" clId="{DF4734A2-0BB4-4D2D-B260-A899AC696DB2}" dt="2024-11-08T13:57:00.391" v="1825" actId="6549"/>
          <ac:spMkLst>
            <pc:docMk/>
            <pc:sldMk cId="3986410944" sldId="427"/>
            <ac:spMk id="42" creationId="{32A68155-C9EC-301B-0BEE-2667B9917F26}"/>
          </ac:spMkLst>
        </pc:spChg>
        <pc:graphicFrameChg chg="del">
          <ac:chgData name="Belen Pancorbo" userId="2258e8c6-51ca-4441-a000-eff32cf8a1b7" providerId="ADAL" clId="{DF4734A2-0BB4-4D2D-B260-A899AC696DB2}" dt="2024-11-08T11:57:47.693" v="1006" actId="478"/>
          <ac:graphicFrameMkLst>
            <pc:docMk/>
            <pc:sldMk cId="3986410944" sldId="427"/>
            <ac:graphicFrameMk id="4" creationId="{85874265-549F-7D22-5668-3B81AF48AF7A}"/>
          </ac:graphicFrameMkLst>
        </pc:graphicFrameChg>
        <pc:graphicFrameChg chg="add mod">
          <ac:chgData name="Belen Pancorbo" userId="2258e8c6-51ca-4441-a000-eff32cf8a1b7" providerId="ADAL" clId="{DF4734A2-0BB4-4D2D-B260-A899AC696DB2}" dt="2024-11-08T11:57:53.007" v="1018" actId="1035"/>
          <ac:graphicFrameMkLst>
            <pc:docMk/>
            <pc:sldMk cId="3986410944" sldId="427"/>
            <ac:graphicFrameMk id="6" creationId="{FF2A566B-9B15-BF19-F896-602F9A649989}"/>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605681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492376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3515650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package" Target="../embeddings/Microsoft_Visio_Drawing1.vsdx"/><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package" Target="../embeddings/Microsoft_Visio_Drawing3.vsdx"/><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package" Target="../embeddings/Microsoft_Visio_Drawing4.vsdx"/><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package" Target="../embeddings/Microsoft_Visio_Drawing5.vsdx"/><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Visio_Drawing6.vsdx"/><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package" Target="../embeddings/Microsoft_Visio_Drawing7.vsdx"/><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766656" y="3429000"/>
            <a:ext cx="2444949" cy="539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US" altLang="zh-CN" sz="3200" dirty="0"/>
              <a:t>Ericsson</a:t>
            </a:r>
            <a:endParaRPr lang="en-GB" altLang="en-US" sz="3200" dirty="0"/>
          </a:p>
        </p:txBody>
      </p:sp>
      <p:sp>
        <p:nvSpPr>
          <p:cNvPr id="4" name="Title 1">
            <a:extLst>
              <a:ext uri="{FF2B5EF4-FFF2-40B4-BE49-F238E27FC236}">
                <a16:creationId xmlns:a16="http://schemas.microsoft.com/office/drawing/2014/main" id="{C743D81E-13A3-4F41-98C2-F3FBCDA35D18}"/>
              </a:ext>
            </a:extLst>
          </p:cNvPr>
          <p:cNvSpPr txBox="1">
            <a:spLocks/>
          </p:cNvSpPr>
          <p:nvPr/>
        </p:nvSpPr>
        <p:spPr bwMode="auto">
          <a:xfrm>
            <a:off x="186429" y="133166"/>
            <a:ext cx="4927109" cy="55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sz="1800" dirty="0">
                <a:effectLst/>
                <a:latin typeface="Calibri" panose="020F0502020204030204" pitchFamily="34" charset="0"/>
                <a:ea typeface="Malgun Gothic" panose="020B0503020000020004" pitchFamily="34" charset="-127"/>
              </a:rPr>
              <a:t>3GPP SA2#166</a:t>
            </a:r>
          </a:p>
          <a:p>
            <a:pPr eaLnBrk="1" hangingPunct="1"/>
            <a:r>
              <a:rPr lang="en-US" sz="1800" dirty="0">
                <a:effectLst/>
                <a:latin typeface="Calibri" panose="020F0502020204030204" pitchFamily="34" charset="0"/>
                <a:ea typeface="Malgun Gothic" panose="020B0503020000020004" pitchFamily="34" charset="-127"/>
              </a:rPr>
              <a:t>Orlando, FL, USA, 18 – 22 November, 2024</a:t>
            </a:r>
            <a:endParaRPr lang="en-GB" altLang="en-US" sz="1600" b="1" dirty="0"/>
          </a:p>
        </p:txBody>
      </p:sp>
      <p:sp>
        <p:nvSpPr>
          <p:cNvPr id="5" name="Title 4">
            <a:extLst>
              <a:ext uri="{FF2B5EF4-FFF2-40B4-BE49-F238E27FC236}">
                <a16:creationId xmlns:a16="http://schemas.microsoft.com/office/drawing/2014/main" id="{0A6FF877-4C39-959A-183E-7F2AAAD2A114}"/>
              </a:ext>
            </a:extLst>
          </p:cNvPr>
          <p:cNvSpPr>
            <a:spLocks noGrp="1"/>
          </p:cNvSpPr>
          <p:nvPr>
            <p:ph type="title"/>
          </p:nvPr>
        </p:nvSpPr>
        <p:spPr>
          <a:xfrm>
            <a:off x="831850" y="1709738"/>
            <a:ext cx="9519513" cy="1122239"/>
          </a:xfrm>
        </p:spPr>
        <p:txBody>
          <a:bodyPr/>
          <a:lstStyle/>
          <a:p>
            <a:r>
              <a:rPr lang="en-US" dirty="0"/>
              <a:t>VFL issues 3 and 4</a:t>
            </a:r>
          </a:p>
        </p:txBody>
      </p:sp>
      <p:sp>
        <p:nvSpPr>
          <p:cNvPr id="6" name="TextBox 5">
            <a:extLst>
              <a:ext uri="{FF2B5EF4-FFF2-40B4-BE49-F238E27FC236}">
                <a16:creationId xmlns:a16="http://schemas.microsoft.com/office/drawing/2014/main" id="{8850E40F-7868-7351-3829-EA6C30A8908B}"/>
              </a:ext>
            </a:extLst>
          </p:cNvPr>
          <p:cNvSpPr txBox="1"/>
          <p:nvPr/>
        </p:nvSpPr>
        <p:spPr>
          <a:xfrm>
            <a:off x="8220723" y="43480"/>
            <a:ext cx="1818223" cy="369332"/>
          </a:xfrm>
          <a:prstGeom prst="rect">
            <a:avLst/>
          </a:prstGeom>
          <a:noFill/>
        </p:spPr>
        <p:txBody>
          <a:bodyPr wrap="square" rtlCol="0">
            <a:spAutoFit/>
          </a:bodyPr>
          <a:lstStyle/>
          <a:p>
            <a:r>
              <a:rPr lang="en-US" dirty="0"/>
              <a:t>S2-2411671</a:t>
            </a:r>
          </a:p>
        </p:txBody>
      </p:sp>
    </p:spTree>
    <p:extLst>
      <p:ext uri="{BB962C8B-B14F-4D97-AF65-F5344CB8AC3E}">
        <p14:creationId xmlns:p14="http://schemas.microsoft.com/office/powerpoint/2010/main" val="4035814021"/>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188649"/>
            <a:ext cx="10515600" cy="1325563"/>
          </a:xfrm>
        </p:spPr>
        <p:txBody>
          <a:bodyPr/>
          <a:lstStyle/>
          <a:p>
            <a:r>
              <a:rPr lang="en-US" altLang="zh-CN" sz="2800" dirty="0"/>
              <a:t>Way forward</a:t>
            </a:r>
            <a:endParaRPr lang="zh-CN" altLang="en-US" sz="2800"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188535" y="1261501"/>
            <a:ext cx="11906055" cy="4625978"/>
          </a:xfrm>
        </p:spPr>
        <p:txBody>
          <a:bodyPr/>
          <a:lstStyle/>
          <a:p>
            <a:pPr lvl="0">
              <a:spcBef>
                <a:spcPts val="600"/>
              </a:spcBef>
              <a:spcAft>
                <a:spcPts val="600"/>
              </a:spcAft>
            </a:pPr>
            <a:r>
              <a:rPr lang="en-US" altLang="zh-CN" sz="2000" dirty="0">
                <a:latin typeface="Calibri" panose="020F0502020204030204" pitchFamily="34" charset="0"/>
                <a:cs typeface="Calibri" panose="020F0502020204030204" pitchFamily="34" charset="0"/>
              </a:rPr>
              <a:t>Depending on the outcome for the companies views in </a:t>
            </a:r>
            <a:r>
              <a:rPr lang="en-US" altLang="zh-CN" sz="2000">
                <a:latin typeface="Calibri" panose="020F0502020204030204" pitchFamily="34" charset="0"/>
                <a:cs typeface="Calibri" panose="020F0502020204030204" pitchFamily="34" charset="0"/>
              </a:rPr>
              <a:t>previous slide(s).</a:t>
            </a:r>
            <a:endParaRPr lang="en-US" altLang="zh-CN" sz="2000" dirty="0">
              <a:highlight>
                <a:srgbClr val="FFFF00"/>
              </a:highlight>
              <a:latin typeface="Calibri" panose="020F0502020204030204" pitchFamily="34" charset="0"/>
              <a:cs typeface="Calibri" panose="020F0502020204030204" pitchFamily="34" charset="0"/>
            </a:endParaRPr>
          </a:p>
          <a:p>
            <a:pPr>
              <a:spcBef>
                <a:spcPts val="600"/>
              </a:spcBef>
              <a:spcAft>
                <a:spcPts val="600"/>
              </a:spcAft>
            </a:pPr>
            <a:r>
              <a:rPr lang="en-US" altLang="zh-CN" sz="2000" dirty="0"/>
              <a:t>Is the decision on which NF type to produce the result better suited by the consumer of Analytics or NWDAF?</a:t>
            </a:r>
          </a:p>
          <a:p>
            <a:pPr lvl="0">
              <a:spcBef>
                <a:spcPts val="600"/>
              </a:spcBef>
              <a:spcAft>
                <a:spcPts val="600"/>
              </a:spcAft>
            </a:pPr>
            <a:r>
              <a:rPr lang="en-US" altLang="zh-CN" sz="2000" dirty="0"/>
              <a:t>Propose to define option 1 and option 2, given that normal procedure uses </a:t>
            </a:r>
            <a:r>
              <a:rPr lang="en-US" altLang="zh-CN" sz="2000" dirty="0" err="1"/>
              <a:t>MLModelprovisioning</a:t>
            </a:r>
            <a:r>
              <a:rPr lang="en-US" altLang="zh-CN" sz="2000" dirty="0"/>
              <a:t> today, so this keeps the design based. Then option 3 and 4 can also be added.</a:t>
            </a:r>
          </a:p>
          <a:p>
            <a:pPr lvl="0">
              <a:spcBef>
                <a:spcPts val="600"/>
              </a:spcBef>
              <a:spcAft>
                <a:spcPts val="600"/>
              </a:spcAft>
            </a:pPr>
            <a:r>
              <a:rPr lang="en-US" altLang="zh-CN" sz="2000" dirty="0"/>
              <a:t>NWDAF as VFL server registering into NRF seems not to have any use case, and can be kept open, and discuss in the meeting.</a:t>
            </a:r>
          </a:p>
          <a:p>
            <a:pPr lvl="0">
              <a:spcBef>
                <a:spcPts val="600"/>
              </a:spcBef>
              <a:spcAft>
                <a:spcPts val="600"/>
              </a:spcAft>
            </a:pPr>
            <a:r>
              <a:rPr lang="en-US" altLang="zh-CN" sz="2000" dirty="0"/>
              <a:t>Question on whether option 4 is included or a simplification of option 1?</a:t>
            </a:r>
          </a:p>
          <a:p>
            <a:pPr lvl="0">
              <a:spcBef>
                <a:spcPts val="600"/>
              </a:spcBef>
              <a:spcAft>
                <a:spcPts val="600"/>
              </a:spcAft>
            </a:pPr>
            <a:r>
              <a:rPr lang="en-US" altLang="zh-CN" sz="2000" dirty="0"/>
              <a:t>Option 2 and Option 3 (with MTLF) are the same.</a:t>
            </a:r>
          </a:p>
          <a:p>
            <a:pPr marL="0" indent="0">
              <a:spcBef>
                <a:spcPts val="600"/>
              </a:spcBef>
              <a:spcAft>
                <a:spcPts val="600"/>
              </a:spcAft>
              <a:buNone/>
            </a:pPr>
            <a:endParaRPr lang="en-US" altLang="zh-CN" sz="2000" dirty="0"/>
          </a:p>
          <a:p>
            <a:pPr marL="0" lvl="0" indent="0">
              <a:spcBef>
                <a:spcPts val="600"/>
              </a:spcBef>
              <a:spcAft>
                <a:spcPts val="600"/>
              </a:spcAft>
              <a:buNone/>
            </a:pPr>
            <a:endParaRPr lang="en-US" altLang="en-US" sz="2000" dirty="0">
              <a:cs typeface="Calibri" panose="020F0502020204030204" pitchFamily="34" charset="0"/>
            </a:endParaRPr>
          </a:p>
        </p:txBody>
      </p:sp>
    </p:spTree>
    <p:extLst>
      <p:ext uri="{BB962C8B-B14F-4D97-AF65-F5344CB8AC3E}">
        <p14:creationId xmlns:p14="http://schemas.microsoft.com/office/powerpoint/2010/main" val="169351803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9AC40-64BC-6135-CBD5-9D2EA4D5441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8AA6433-76A1-7D8A-E93D-B8BADBAA476B}"/>
              </a:ext>
            </a:extLst>
          </p:cNvPr>
          <p:cNvSpPr>
            <a:spLocks noGrp="1"/>
          </p:cNvSpPr>
          <p:nvPr>
            <p:ph idx="1"/>
          </p:nvPr>
        </p:nvSpPr>
        <p:spPr/>
        <p:txBody>
          <a:bodyPr/>
          <a:lstStyle/>
          <a:p>
            <a:r>
              <a:rPr lang="en-US" dirty="0"/>
              <a:t>Other info provided by companies offline</a:t>
            </a:r>
          </a:p>
        </p:txBody>
      </p:sp>
    </p:spTree>
    <p:extLst>
      <p:ext uri="{BB962C8B-B14F-4D97-AF65-F5344CB8AC3E}">
        <p14:creationId xmlns:p14="http://schemas.microsoft.com/office/powerpoint/2010/main" val="410159256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F7427B-B2CB-4F19-9822-7D48B18502F4}"/>
              </a:ext>
            </a:extLst>
          </p:cNvPr>
          <p:cNvSpPr>
            <a:spLocks noGrp="1"/>
          </p:cNvSpPr>
          <p:nvPr>
            <p:ph type="title"/>
          </p:nvPr>
        </p:nvSpPr>
        <p:spPr>
          <a:xfrm>
            <a:off x="0" y="0"/>
            <a:ext cx="10515600" cy="810228"/>
          </a:xfrm>
        </p:spPr>
        <p:txBody>
          <a:bodyPr/>
          <a:lstStyle/>
          <a:p>
            <a:r>
              <a:rPr lang="en-US" altLang="zh-CN" sz="2800" b="1" dirty="0"/>
              <a:t>4. Interaction between the VFL server and the consumer(</a:t>
            </a:r>
            <a:r>
              <a:rPr lang="en-US" altLang="zh-CN" sz="2800" b="1" dirty="0" err="1">
                <a:solidFill>
                  <a:srgbClr val="FF0000"/>
                </a:solidFill>
              </a:rPr>
              <a:t>vivo’s</a:t>
            </a:r>
            <a:r>
              <a:rPr lang="en-US" altLang="zh-CN" sz="2800" b="1" dirty="0">
                <a:solidFill>
                  <a:srgbClr val="FF0000"/>
                </a:solidFill>
              </a:rPr>
              <a:t> view</a:t>
            </a:r>
            <a:r>
              <a:rPr lang="en-US" altLang="zh-CN" sz="2800" b="1" dirty="0"/>
              <a:t>)</a:t>
            </a:r>
            <a:endParaRPr lang="zh-CN" altLang="en-US" sz="2800" b="1" dirty="0"/>
          </a:p>
        </p:txBody>
      </p:sp>
      <p:sp>
        <p:nvSpPr>
          <p:cNvPr id="5" name="Content Placeholder 2">
            <a:extLst>
              <a:ext uri="{FF2B5EF4-FFF2-40B4-BE49-F238E27FC236}">
                <a16:creationId xmlns:a16="http://schemas.microsoft.com/office/drawing/2014/main" id="{41CD9576-DC5F-4DC5-B7F7-B3185D67E43F}"/>
              </a:ext>
            </a:extLst>
          </p:cNvPr>
          <p:cNvSpPr>
            <a:spLocks noGrp="1"/>
          </p:cNvSpPr>
          <p:nvPr>
            <p:ph idx="1"/>
          </p:nvPr>
        </p:nvSpPr>
        <p:spPr>
          <a:xfrm>
            <a:off x="0" y="3063328"/>
            <a:ext cx="12127494" cy="5558643"/>
          </a:xfrm>
        </p:spPr>
        <p:txBody>
          <a:bodyPr/>
          <a:lstStyle/>
          <a:p>
            <a:pPr marL="457200" lvl="1" indent="0">
              <a:lnSpc>
                <a:spcPct val="100000"/>
              </a:lnSpc>
              <a:spcBef>
                <a:spcPts val="0"/>
              </a:spcBef>
              <a:spcAft>
                <a:spcPts val="0"/>
              </a:spcAft>
              <a:buNone/>
            </a:pPr>
            <a:endParaRPr lang="en-GB" altLang="zh-CN" sz="1400" dirty="0">
              <a:latin typeface="Calibri" panose="020F0502020204030204" pitchFamily="34" charset="0"/>
              <a:cs typeface="Calibri" panose="020F0502020204030204" pitchFamily="34" charset="0"/>
            </a:endParaRPr>
          </a:p>
          <a:p>
            <a:pPr lvl="1">
              <a:lnSpc>
                <a:spcPct val="100000"/>
              </a:lnSpc>
              <a:spcBef>
                <a:spcPts val="0"/>
              </a:spcBef>
              <a:spcAft>
                <a:spcPts val="0"/>
              </a:spcAft>
            </a:pPr>
            <a:r>
              <a:rPr lang="en-GB" altLang="zh-CN" sz="1400" dirty="0">
                <a:latin typeface="Calibri" panose="020F0502020204030204" pitchFamily="34" charset="0"/>
                <a:cs typeface="Calibri" panose="020F0502020204030204" pitchFamily="34" charset="0"/>
              </a:rPr>
              <a:t>Background: According to the </a:t>
            </a:r>
            <a:r>
              <a:rPr lang="en-GB" altLang="zh-CN" sz="1400" dirty="0" err="1">
                <a:latin typeface="Calibri" panose="020F0502020204030204" pitchFamily="34" charset="0"/>
                <a:cs typeface="Calibri" panose="020F0502020204030204" pitchFamily="34" charset="0"/>
              </a:rPr>
              <a:t>Nnrf_NFDiscovery</a:t>
            </a:r>
            <a:r>
              <a:rPr lang="en-GB" altLang="zh-CN" sz="1400" dirty="0">
                <a:latin typeface="Calibri" panose="020F0502020204030204" pitchFamily="34" charset="0"/>
                <a:cs typeface="Calibri" panose="020F0502020204030204" pitchFamily="34" charset="0"/>
              </a:rPr>
              <a:t> service as defined in TS 23.502, the consumer should find a NWDAF for an analytics results with NF type = NWDAF, target NF service name = </a:t>
            </a:r>
            <a:r>
              <a:rPr lang="en-GB" altLang="zh-CN" sz="1400" dirty="0" err="1">
                <a:latin typeface="Calibri" panose="020F0502020204030204" pitchFamily="34" charset="0"/>
                <a:cs typeface="Calibri" panose="020F0502020204030204" pitchFamily="34" charset="0"/>
              </a:rPr>
              <a:t>Nnwdaf_AnalyticsInfo_Request</a:t>
            </a:r>
            <a:r>
              <a:rPr lang="en-GB" altLang="zh-CN" sz="1400" dirty="0">
                <a:latin typeface="Calibri" panose="020F0502020204030204" pitchFamily="34" charset="0"/>
                <a:cs typeface="Calibri" panose="020F0502020204030204" pitchFamily="34" charset="0"/>
              </a:rPr>
              <a:t>, analytics ID, etc. </a:t>
            </a:r>
          </a:p>
          <a:p>
            <a:pPr lvl="1">
              <a:lnSpc>
                <a:spcPct val="100000"/>
              </a:lnSpc>
              <a:spcBef>
                <a:spcPts val="0"/>
              </a:spcBef>
              <a:spcAft>
                <a:spcPts val="0"/>
              </a:spcAft>
            </a:pPr>
            <a:r>
              <a:rPr lang="en-GB" altLang="zh-CN" sz="1400" dirty="0">
                <a:latin typeface="Calibri" panose="020F0502020204030204" pitchFamily="34" charset="0"/>
                <a:cs typeface="Calibri" panose="020F0502020204030204" pitchFamily="34" charset="0"/>
              </a:rPr>
              <a:t>For the NWDAF as VFL Server case, the NF consumer (e.g. PCF) could possibly discover the NWDAF from NRF </a:t>
            </a:r>
            <a:r>
              <a:rPr lang="en-GB" altLang="zh-CN" sz="1400" strike="sngStrike" dirty="0">
                <a:latin typeface="Calibri" panose="020F0502020204030204" pitchFamily="34" charset="0"/>
                <a:cs typeface="Calibri" panose="020F0502020204030204" pitchFamily="34" charset="0"/>
              </a:rPr>
              <a:t>directly</a:t>
            </a:r>
            <a:r>
              <a:rPr lang="en-US" altLang="zh-CN" sz="1400" dirty="0">
                <a:latin typeface="Calibri" panose="020F0502020204030204" pitchFamily="34" charset="0"/>
                <a:cs typeface="Calibri" panose="020F0502020204030204" pitchFamily="34" charset="0"/>
              </a:rPr>
              <a:t>,</a:t>
            </a:r>
            <a:r>
              <a:rPr lang="zh-CN" altLang="en-US" sz="1400" dirty="0">
                <a:latin typeface="Calibri" panose="020F0502020204030204" pitchFamily="34" charset="0"/>
                <a:cs typeface="Calibri" panose="020F0502020204030204" pitchFamily="34" charset="0"/>
              </a:rPr>
              <a:t> </a:t>
            </a:r>
            <a:r>
              <a:rPr lang="en-US" altLang="zh-CN" sz="1400" dirty="0"/>
              <a:t>as the NWDAF registers </a:t>
            </a:r>
            <a:r>
              <a:rPr lang="en-US" altLang="zh-CN" sz="1400" strike="sngStrike" dirty="0"/>
              <a:t>its profile and</a:t>
            </a:r>
            <a:r>
              <a:rPr lang="en-US" altLang="zh-CN" sz="1400" dirty="0"/>
              <a:t> supported analytics ID and supported </a:t>
            </a:r>
            <a:r>
              <a:rPr lang="en-GB" altLang="zh-CN" sz="1400" dirty="0">
                <a:latin typeface="Calibri" panose="020F0502020204030204" pitchFamily="34" charset="0"/>
                <a:cs typeface="Calibri" panose="020F0502020204030204" pitchFamily="34" charset="0"/>
              </a:rPr>
              <a:t>NF service name = </a:t>
            </a:r>
            <a:r>
              <a:rPr lang="en-GB" altLang="zh-CN" sz="1400" dirty="0" err="1">
                <a:latin typeface="Calibri" panose="020F0502020204030204" pitchFamily="34" charset="0"/>
                <a:cs typeface="Calibri" panose="020F0502020204030204" pitchFamily="34" charset="0"/>
              </a:rPr>
              <a:t>Nnwdaf_AnalyticsInfo_Request</a:t>
            </a:r>
            <a:r>
              <a:rPr lang="en-GB" altLang="zh-CN" sz="1400" dirty="0">
                <a:latin typeface="Calibri" panose="020F0502020204030204" pitchFamily="34" charset="0"/>
                <a:cs typeface="Calibri" panose="020F0502020204030204" pitchFamily="34" charset="0"/>
              </a:rPr>
              <a:t> in its NF profile </a:t>
            </a:r>
            <a:r>
              <a:rPr lang="en-US" altLang="zh-CN" sz="1400" dirty="0"/>
              <a:t>before the discovery procedure. Then, NF consumer requests the NWDAF as  VFL server to provide analytics by invoking </a:t>
            </a:r>
            <a:r>
              <a:rPr lang="en-GB" altLang="zh-CN" sz="1400" dirty="0" err="1">
                <a:latin typeface="Calibri" panose="020F0502020204030204" pitchFamily="34" charset="0"/>
                <a:cs typeface="Calibri" panose="020F0502020204030204" pitchFamily="34" charset="0"/>
              </a:rPr>
              <a:t>Nnwdaf_AnalyticsInfo_Request</a:t>
            </a:r>
            <a:r>
              <a:rPr lang="en-GB" altLang="zh-CN" sz="1400" dirty="0">
                <a:latin typeface="Calibri" panose="020F0502020204030204" pitchFamily="34" charset="0"/>
                <a:cs typeface="Calibri" panose="020F0502020204030204" pitchFamily="34" charset="0"/>
              </a:rPr>
              <a:t>  with a specific analytics ID.</a:t>
            </a:r>
            <a:endParaRPr lang="en-US" altLang="zh-CN" sz="1400" dirty="0"/>
          </a:p>
          <a:p>
            <a:pPr lvl="1">
              <a:lnSpc>
                <a:spcPct val="100000"/>
              </a:lnSpc>
              <a:spcBef>
                <a:spcPts val="0"/>
              </a:spcBef>
              <a:spcAft>
                <a:spcPts val="0"/>
              </a:spcAft>
            </a:pPr>
            <a:r>
              <a:rPr lang="en-GB" altLang="zh-CN" sz="1400" dirty="0">
                <a:latin typeface="Calibri" panose="020F0502020204030204" pitchFamily="34" charset="0"/>
                <a:cs typeface="Calibri" panose="020F0502020204030204" pitchFamily="34" charset="0"/>
              </a:rPr>
              <a:t>For the AF as VFL Server case:</a:t>
            </a:r>
          </a:p>
          <a:p>
            <a:pPr marL="914400" lvl="2" indent="0">
              <a:lnSpc>
                <a:spcPct val="100000"/>
              </a:lnSpc>
              <a:spcBef>
                <a:spcPts val="0"/>
              </a:spcBef>
              <a:spcAft>
                <a:spcPts val="0"/>
              </a:spcAft>
              <a:buNone/>
            </a:pPr>
            <a:r>
              <a:rPr lang="en-GB" altLang="zh-CN" sz="1400" dirty="0">
                <a:latin typeface="Calibri" panose="020F0502020204030204" pitchFamily="34" charset="0"/>
                <a:cs typeface="Calibri" panose="020F0502020204030204" pitchFamily="34" charset="0"/>
              </a:rPr>
              <a:t> 1) besides NWDAF type, if NF consumer </a:t>
            </a:r>
            <a:r>
              <a:rPr lang="en-GB" altLang="zh-CN" sz="1400" dirty="0">
                <a:highlight>
                  <a:srgbClr val="FFFF00"/>
                </a:highlight>
                <a:latin typeface="Calibri" panose="020F0502020204030204" pitchFamily="34" charset="0"/>
                <a:cs typeface="Calibri" panose="020F0502020204030204" pitchFamily="34" charset="0"/>
              </a:rPr>
              <a:t>is allowed by MNO to </a:t>
            </a:r>
            <a:r>
              <a:rPr lang="en-GB" altLang="zh-CN" sz="1400" dirty="0">
                <a:latin typeface="Calibri" panose="020F0502020204030204" pitchFamily="34" charset="0"/>
                <a:cs typeface="Calibri" panose="020F0502020204030204" pitchFamily="34" charset="0"/>
              </a:rPr>
              <a:t>be extended  to discover AF type, from whom to get analytics result, then similar things happen as the above 2</a:t>
            </a:r>
            <a:r>
              <a:rPr lang="en-GB" altLang="zh-CN" sz="1400" baseline="30000" dirty="0">
                <a:latin typeface="Calibri" panose="020F0502020204030204" pitchFamily="34" charset="0"/>
                <a:cs typeface="Calibri" panose="020F0502020204030204" pitchFamily="34" charset="0"/>
              </a:rPr>
              <a:t>nd</a:t>
            </a:r>
            <a:r>
              <a:rPr lang="en-GB" altLang="zh-CN" sz="1400" dirty="0">
                <a:latin typeface="Calibri" panose="020F0502020204030204" pitchFamily="34" charset="0"/>
                <a:cs typeface="Calibri" panose="020F0502020204030204" pitchFamily="34" charset="0"/>
              </a:rPr>
              <a:t> bullet,  </a:t>
            </a:r>
            <a:r>
              <a:rPr lang="en-US" altLang="zh-CN" sz="1400" dirty="0">
                <a:latin typeface="Calibri" panose="020F0502020204030204" pitchFamily="34" charset="0"/>
                <a:cs typeface="Calibri" panose="020F0502020204030204" pitchFamily="34" charset="0"/>
              </a:rPr>
              <a:t>i.e. NF consumer can discovers AF, then interacts with AF to get analytics result (may via NEF);</a:t>
            </a:r>
          </a:p>
          <a:p>
            <a:pPr marL="914400" lvl="2" indent="0">
              <a:lnSpc>
                <a:spcPct val="100000"/>
              </a:lnSpc>
              <a:spcBef>
                <a:spcPts val="0"/>
              </a:spcBef>
              <a:spcAft>
                <a:spcPts val="0"/>
              </a:spcAft>
              <a:buNone/>
            </a:pPr>
            <a:r>
              <a:rPr lang="en-US" altLang="zh-CN" sz="1400" dirty="0">
                <a:latin typeface="Calibri" panose="020F0502020204030204" pitchFamily="34" charset="0"/>
                <a:cs typeface="Calibri" panose="020F0502020204030204" pitchFamily="34" charset="0"/>
              </a:rPr>
              <a:t>2) If that </a:t>
            </a:r>
            <a:r>
              <a:rPr lang="en-US" altLang="zh-CN" sz="1400" dirty="0">
                <a:highlight>
                  <a:srgbClr val="FFFF00"/>
                </a:highlight>
                <a:latin typeface="Calibri" panose="020F0502020204030204" pitchFamily="34" charset="0"/>
                <a:cs typeface="Calibri" panose="020F0502020204030204" pitchFamily="34" charset="0"/>
              </a:rPr>
              <a:t>is not allowed by the MNO</a:t>
            </a:r>
            <a:r>
              <a:rPr lang="en-US" altLang="zh-CN" sz="1400" dirty="0">
                <a:latin typeface="Calibri" panose="020F0502020204030204" pitchFamily="34" charset="0"/>
                <a:cs typeface="Calibri" panose="020F0502020204030204" pitchFamily="34" charset="0"/>
              </a:rPr>
              <a:t>, then as usual in background, the NF consumer can only find an NWDAF (i.e. </a:t>
            </a:r>
            <a:r>
              <a:rPr lang="en-US" altLang="zh-CN" sz="1400" dirty="0" err="1">
                <a:latin typeface="Calibri" panose="020F0502020204030204" pitchFamily="34" charset="0"/>
                <a:cs typeface="Calibri" panose="020F0502020204030204" pitchFamily="34" charset="0"/>
              </a:rPr>
              <a:t>AnLF</a:t>
            </a:r>
            <a:r>
              <a:rPr lang="en-US" altLang="zh-CN" sz="1400" dirty="0">
                <a:latin typeface="Calibri" panose="020F0502020204030204" pitchFamily="34" charset="0"/>
                <a:cs typeface="Calibri" panose="020F0502020204030204" pitchFamily="34" charset="0"/>
              </a:rPr>
              <a:t>) to get analytics ID from NRF, this </a:t>
            </a:r>
            <a:r>
              <a:rPr lang="en-US" altLang="zh-CN" sz="1400" dirty="0" err="1">
                <a:latin typeface="Calibri" panose="020F0502020204030204" pitchFamily="34" charset="0"/>
                <a:cs typeface="Calibri" panose="020F0502020204030204" pitchFamily="34" charset="0"/>
              </a:rPr>
              <a:t>AnLF</a:t>
            </a:r>
            <a:r>
              <a:rPr lang="en-US" altLang="zh-CN" sz="1400" dirty="0">
                <a:latin typeface="Calibri" panose="020F0502020204030204" pitchFamily="34" charset="0"/>
                <a:cs typeface="Calibri" panose="020F0502020204030204" pitchFamily="34" charset="0"/>
              </a:rPr>
              <a:t> is acting as the delegate of AF, it registers to NRF declaring supports of specific analytics ID, however, the output is actually generated by the behind AF as VFL server. IMO, why the </a:t>
            </a:r>
            <a:r>
              <a:rPr lang="en-US" altLang="zh-CN" sz="1400" dirty="0" err="1">
                <a:latin typeface="Calibri" panose="020F0502020204030204" pitchFamily="34" charset="0"/>
                <a:cs typeface="Calibri" panose="020F0502020204030204" pitchFamily="34" charset="0"/>
              </a:rPr>
              <a:t>AnLF</a:t>
            </a:r>
            <a:r>
              <a:rPr lang="en-US" altLang="zh-CN" sz="1400" dirty="0">
                <a:latin typeface="Calibri" panose="020F0502020204030204" pitchFamily="34" charset="0"/>
                <a:cs typeface="Calibri" panose="020F0502020204030204" pitchFamily="34" charset="0"/>
              </a:rPr>
              <a:t> can play a role like this , because there is some agreement negotiated between </a:t>
            </a:r>
            <a:r>
              <a:rPr lang="en-US" altLang="zh-CN" sz="1400" dirty="0" err="1">
                <a:latin typeface="Calibri" panose="020F0502020204030204" pitchFamily="34" charset="0"/>
                <a:cs typeface="Calibri" panose="020F0502020204030204" pitchFamily="34" charset="0"/>
              </a:rPr>
              <a:t>AnLF</a:t>
            </a:r>
            <a:r>
              <a:rPr lang="en-US" altLang="zh-CN" sz="1400" dirty="0">
                <a:latin typeface="Calibri" panose="020F0502020204030204" pitchFamily="34" charset="0"/>
                <a:cs typeface="Calibri" panose="020F0502020204030204" pitchFamily="34" charset="0"/>
              </a:rPr>
              <a:t> and AF. in other words, the inference output from an AF can be shared and used by some </a:t>
            </a:r>
            <a:r>
              <a:rPr lang="en-US" altLang="zh-CN" sz="1400" dirty="0" err="1">
                <a:latin typeface="Calibri" panose="020F0502020204030204" pitchFamily="34" charset="0"/>
                <a:cs typeface="Calibri" panose="020F0502020204030204" pitchFamily="34" charset="0"/>
              </a:rPr>
              <a:t>AnLF</a:t>
            </a:r>
            <a:r>
              <a:rPr lang="en-US" altLang="zh-CN" sz="1400" dirty="0">
                <a:latin typeface="Calibri" panose="020F0502020204030204" pitchFamily="34" charset="0"/>
                <a:cs typeface="Calibri" panose="020F0502020204030204" pitchFamily="34" charset="0"/>
              </a:rPr>
              <a:t>(s),  just like model interoperatorlilty rationale.</a:t>
            </a:r>
            <a:endParaRPr lang="en-GB" altLang="zh-CN" sz="1400" dirty="0">
              <a:latin typeface="Calibri" panose="020F0502020204030204" pitchFamily="34" charset="0"/>
              <a:cs typeface="Calibri" panose="020F0502020204030204" pitchFamily="34" charset="0"/>
            </a:endParaRPr>
          </a:p>
        </p:txBody>
      </p:sp>
      <p:grpSp>
        <p:nvGrpSpPr>
          <p:cNvPr id="7" name="组合 6">
            <a:extLst>
              <a:ext uri="{FF2B5EF4-FFF2-40B4-BE49-F238E27FC236}">
                <a16:creationId xmlns:a16="http://schemas.microsoft.com/office/drawing/2014/main" id="{8348CFA8-EF31-4F0D-9A78-74B6CFF3EBEB}"/>
              </a:ext>
            </a:extLst>
          </p:cNvPr>
          <p:cNvGrpSpPr/>
          <p:nvPr/>
        </p:nvGrpSpPr>
        <p:grpSpPr>
          <a:xfrm>
            <a:off x="443633" y="1757562"/>
            <a:ext cx="860612" cy="860801"/>
            <a:chOff x="242047" y="4710282"/>
            <a:chExt cx="914400" cy="923646"/>
          </a:xfrm>
        </p:grpSpPr>
        <p:pic>
          <p:nvPicPr>
            <p:cNvPr id="3" name="图形 2" descr="服务器">
              <a:extLst>
                <a:ext uri="{FF2B5EF4-FFF2-40B4-BE49-F238E27FC236}">
                  <a16:creationId xmlns:a16="http://schemas.microsoft.com/office/drawing/2014/main" id="{F8EB7D1A-A0A0-489E-91A4-C601C22B7B4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9210" y="4710282"/>
              <a:ext cx="642937" cy="642936"/>
            </a:xfrm>
            <a:prstGeom prst="rect">
              <a:avLst/>
            </a:prstGeom>
          </p:spPr>
        </p:pic>
        <p:sp>
          <p:nvSpPr>
            <p:cNvPr id="6" name="文本框 5">
              <a:extLst>
                <a:ext uri="{FF2B5EF4-FFF2-40B4-BE49-F238E27FC236}">
                  <a16:creationId xmlns:a16="http://schemas.microsoft.com/office/drawing/2014/main" id="{F31C81A7-DD28-430F-BB00-B4A11BC9FCB1}"/>
                </a:ext>
              </a:extLst>
            </p:cNvPr>
            <p:cNvSpPr txBox="1"/>
            <p:nvPr/>
          </p:nvSpPr>
          <p:spPr>
            <a:xfrm>
              <a:off x="242047" y="5353218"/>
              <a:ext cx="914400" cy="280710"/>
            </a:xfrm>
            <a:prstGeom prst="rect">
              <a:avLst/>
            </a:prstGeom>
            <a:solidFill>
              <a:schemeClr val="accent1">
                <a:lumMod val="60000"/>
                <a:lumOff val="40000"/>
              </a:schemeClr>
            </a:solidFill>
          </p:spPr>
          <p:txBody>
            <a:bodyPr wrap="square" rtlCol="0">
              <a:spAutoFit/>
            </a:bodyPr>
            <a:lstStyle/>
            <a:p>
              <a:r>
                <a:rPr lang="en-US" altLang="zh-CN" sz="1100" dirty="0"/>
                <a:t>consumer</a:t>
              </a:r>
              <a:endParaRPr lang="en-GB" sz="1100" dirty="0"/>
            </a:p>
          </p:txBody>
        </p:sp>
      </p:grpSp>
      <p:grpSp>
        <p:nvGrpSpPr>
          <p:cNvPr id="8" name="组合 7">
            <a:extLst>
              <a:ext uri="{FF2B5EF4-FFF2-40B4-BE49-F238E27FC236}">
                <a16:creationId xmlns:a16="http://schemas.microsoft.com/office/drawing/2014/main" id="{F70A3316-4EE3-47DE-A2F7-FB28A65E6F36}"/>
              </a:ext>
            </a:extLst>
          </p:cNvPr>
          <p:cNvGrpSpPr/>
          <p:nvPr/>
        </p:nvGrpSpPr>
        <p:grpSpPr>
          <a:xfrm>
            <a:off x="4319464" y="1175692"/>
            <a:ext cx="691415" cy="784372"/>
            <a:chOff x="242047" y="4723492"/>
            <a:chExt cx="636494" cy="944866"/>
          </a:xfrm>
        </p:grpSpPr>
        <p:pic>
          <p:nvPicPr>
            <p:cNvPr id="9" name="图形 8" descr="服务器">
              <a:extLst>
                <a:ext uri="{FF2B5EF4-FFF2-40B4-BE49-F238E27FC236}">
                  <a16:creationId xmlns:a16="http://schemas.microsoft.com/office/drawing/2014/main" id="{0B67FC20-11BC-4879-9AC7-45D42F22149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2047" y="4723492"/>
              <a:ext cx="636494" cy="629725"/>
            </a:xfrm>
            <a:prstGeom prst="rect">
              <a:avLst/>
            </a:prstGeom>
          </p:spPr>
        </p:pic>
        <p:sp>
          <p:nvSpPr>
            <p:cNvPr id="10" name="文本框 9">
              <a:extLst>
                <a:ext uri="{FF2B5EF4-FFF2-40B4-BE49-F238E27FC236}">
                  <a16:creationId xmlns:a16="http://schemas.microsoft.com/office/drawing/2014/main" id="{ACEE5444-4634-4378-A901-304428B9E3E2}"/>
                </a:ext>
              </a:extLst>
            </p:cNvPr>
            <p:cNvSpPr txBox="1"/>
            <p:nvPr/>
          </p:nvSpPr>
          <p:spPr>
            <a:xfrm>
              <a:off x="242047" y="5353219"/>
              <a:ext cx="636494" cy="315139"/>
            </a:xfrm>
            <a:prstGeom prst="rect">
              <a:avLst/>
            </a:prstGeom>
            <a:solidFill>
              <a:schemeClr val="accent1">
                <a:lumMod val="60000"/>
                <a:lumOff val="40000"/>
              </a:schemeClr>
            </a:solidFill>
          </p:spPr>
          <p:txBody>
            <a:bodyPr wrap="square" rtlCol="0">
              <a:spAutoFit/>
            </a:bodyPr>
            <a:lstStyle/>
            <a:p>
              <a:r>
                <a:rPr lang="en-US" altLang="zh-CN" sz="1100" dirty="0"/>
                <a:t>NRF</a:t>
              </a:r>
              <a:endParaRPr lang="en-GB" sz="1100" dirty="0"/>
            </a:p>
          </p:txBody>
        </p:sp>
      </p:grpSp>
      <p:cxnSp>
        <p:nvCxnSpPr>
          <p:cNvPr id="18" name="直接箭头连接符 17">
            <a:extLst>
              <a:ext uri="{FF2B5EF4-FFF2-40B4-BE49-F238E27FC236}">
                <a16:creationId xmlns:a16="http://schemas.microsoft.com/office/drawing/2014/main" id="{095659B0-3454-4BE1-A645-690BEF320D44}"/>
              </a:ext>
            </a:extLst>
          </p:cNvPr>
          <p:cNvCxnSpPr>
            <a:cxnSpLocks/>
          </p:cNvCxnSpPr>
          <p:nvPr/>
        </p:nvCxnSpPr>
        <p:spPr>
          <a:xfrm>
            <a:off x="1366706" y="1821539"/>
            <a:ext cx="281981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4FA223AD-2639-493F-8BB0-2FB7E1E48CFD}"/>
              </a:ext>
            </a:extLst>
          </p:cNvPr>
          <p:cNvGrpSpPr/>
          <p:nvPr/>
        </p:nvGrpSpPr>
        <p:grpSpPr>
          <a:xfrm>
            <a:off x="4245496" y="2118193"/>
            <a:ext cx="831728" cy="783486"/>
            <a:chOff x="242047" y="4710282"/>
            <a:chExt cx="914400" cy="965231"/>
          </a:xfrm>
        </p:grpSpPr>
        <p:pic>
          <p:nvPicPr>
            <p:cNvPr id="20" name="图形 19" descr="服务器">
              <a:extLst>
                <a:ext uri="{FF2B5EF4-FFF2-40B4-BE49-F238E27FC236}">
                  <a16:creationId xmlns:a16="http://schemas.microsoft.com/office/drawing/2014/main" id="{9BABDCD3-9F9F-4C23-A67C-D5FFADE6B8A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9210" y="4710282"/>
              <a:ext cx="642937" cy="642936"/>
            </a:xfrm>
            <a:prstGeom prst="rect">
              <a:avLst/>
            </a:prstGeom>
          </p:spPr>
        </p:pic>
        <p:sp>
          <p:nvSpPr>
            <p:cNvPr id="21" name="文本框 20">
              <a:extLst>
                <a:ext uri="{FF2B5EF4-FFF2-40B4-BE49-F238E27FC236}">
                  <a16:creationId xmlns:a16="http://schemas.microsoft.com/office/drawing/2014/main" id="{BB4EC0B5-B2B0-4FB8-9A86-51823FE59300}"/>
                </a:ext>
              </a:extLst>
            </p:cNvPr>
            <p:cNvSpPr txBox="1"/>
            <p:nvPr/>
          </p:nvSpPr>
          <p:spPr>
            <a:xfrm>
              <a:off x="242047" y="5353217"/>
              <a:ext cx="914400" cy="322296"/>
            </a:xfrm>
            <a:prstGeom prst="rect">
              <a:avLst/>
            </a:prstGeom>
            <a:solidFill>
              <a:schemeClr val="accent1">
                <a:lumMod val="60000"/>
                <a:lumOff val="40000"/>
              </a:schemeClr>
            </a:solidFill>
          </p:spPr>
          <p:txBody>
            <a:bodyPr wrap="square" rtlCol="0">
              <a:spAutoFit/>
            </a:bodyPr>
            <a:lstStyle/>
            <a:p>
              <a:r>
                <a:rPr lang="en-US" altLang="zh-CN" sz="1100" dirty="0"/>
                <a:t>NWDAF</a:t>
              </a:r>
              <a:endParaRPr lang="en-GB" sz="1100" dirty="0"/>
            </a:p>
          </p:txBody>
        </p:sp>
      </p:grpSp>
      <p:sp>
        <p:nvSpPr>
          <p:cNvPr id="28" name="文本框 27">
            <a:extLst>
              <a:ext uri="{FF2B5EF4-FFF2-40B4-BE49-F238E27FC236}">
                <a16:creationId xmlns:a16="http://schemas.microsoft.com/office/drawing/2014/main" id="{894CBD26-1CC4-4AAE-BB3B-17C5AD884416}"/>
              </a:ext>
            </a:extLst>
          </p:cNvPr>
          <p:cNvSpPr txBox="1"/>
          <p:nvPr/>
        </p:nvSpPr>
        <p:spPr>
          <a:xfrm>
            <a:off x="1259129" y="1393731"/>
            <a:ext cx="3032724" cy="430887"/>
          </a:xfrm>
          <a:prstGeom prst="rect">
            <a:avLst/>
          </a:prstGeom>
          <a:noFill/>
        </p:spPr>
        <p:txBody>
          <a:bodyPr wrap="square" rtlCol="0">
            <a:spAutoFit/>
          </a:bodyPr>
          <a:lstStyle/>
          <a:p>
            <a:r>
              <a:rPr lang="en-GB" altLang="zh-CN" sz="1100" dirty="0">
                <a:latin typeface="Calibri" panose="020F0502020204030204" pitchFamily="34" charset="0"/>
                <a:cs typeface="Calibri" panose="020F0502020204030204" pitchFamily="34" charset="0"/>
              </a:rPr>
              <a:t>NF type = NWDAF, target NF service name = </a:t>
            </a:r>
            <a:r>
              <a:rPr lang="en-GB" altLang="zh-CN" sz="1100" dirty="0" err="1">
                <a:latin typeface="Calibri" panose="020F0502020204030204" pitchFamily="34" charset="0"/>
                <a:cs typeface="Calibri" panose="020F0502020204030204" pitchFamily="34" charset="0"/>
              </a:rPr>
              <a:t>Nnwdaf_AnalyticsInfo_Request</a:t>
            </a:r>
            <a:r>
              <a:rPr lang="en-GB" altLang="zh-CN" sz="1100" dirty="0">
                <a:latin typeface="Calibri" panose="020F0502020204030204" pitchFamily="34" charset="0"/>
                <a:cs typeface="Calibri" panose="020F0502020204030204" pitchFamily="34" charset="0"/>
              </a:rPr>
              <a:t>, analytics ID</a:t>
            </a:r>
            <a:endParaRPr lang="en-GB" sz="1100" dirty="0"/>
          </a:p>
        </p:txBody>
      </p:sp>
      <p:cxnSp>
        <p:nvCxnSpPr>
          <p:cNvPr id="29" name="直接箭头连接符 28">
            <a:extLst>
              <a:ext uri="{FF2B5EF4-FFF2-40B4-BE49-F238E27FC236}">
                <a16:creationId xmlns:a16="http://schemas.microsoft.com/office/drawing/2014/main" id="{1188A38C-9EF6-4C2A-966D-6E18561EAEEA}"/>
              </a:ext>
            </a:extLst>
          </p:cNvPr>
          <p:cNvCxnSpPr>
            <a:cxnSpLocks/>
          </p:cNvCxnSpPr>
          <p:nvPr/>
        </p:nvCxnSpPr>
        <p:spPr>
          <a:xfrm>
            <a:off x="1645061" y="2574594"/>
            <a:ext cx="244288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0E2AF6B5-AB0C-4118-99FC-91811C2A1BCC}"/>
              </a:ext>
            </a:extLst>
          </p:cNvPr>
          <p:cNvCxnSpPr>
            <a:cxnSpLocks/>
          </p:cNvCxnSpPr>
          <p:nvPr/>
        </p:nvCxnSpPr>
        <p:spPr>
          <a:xfrm flipH="1">
            <a:off x="1420944" y="1987583"/>
            <a:ext cx="2803373" cy="695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8C78F6AE-732A-4838-90C1-2334D4EBD8D6}"/>
              </a:ext>
            </a:extLst>
          </p:cNvPr>
          <p:cNvSpPr txBox="1"/>
          <p:nvPr/>
        </p:nvSpPr>
        <p:spPr>
          <a:xfrm>
            <a:off x="1514624" y="1816703"/>
            <a:ext cx="3032724" cy="261610"/>
          </a:xfrm>
          <a:prstGeom prst="rect">
            <a:avLst/>
          </a:prstGeom>
          <a:noFill/>
        </p:spPr>
        <p:txBody>
          <a:bodyPr wrap="square" rtlCol="0">
            <a:spAutoFit/>
          </a:bodyPr>
          <a:lstStyle/>
          <a:p>
            <a:r>
              <a:rPr lang="en-US" altLang="zh-CN" sz="1100" dirty="0"/>
              <a:t>NWDAF ID, profile..</a:t>
            </a:r>
            <a:endParaRPr lang="en-GB" sz="1100" dirty="0"/>
          </a:p>
        </p:txBody>
      </p:sp>
      <p:sp>
        <p:nvSpPr>
          <p:cNvPr id="35" name="文本框 34">
            <a:extLst>
              <a:ext uri="{FF2B5EF4-FFF2-40B4-BE49-F238E27FC236}">
                <a16:creationId xmlns:a16="http://schemas.microsoft.com/office/drawing/2014/main" id="{265B0736-4669-4852-947F-1D226EF745A7}"/>
              </a:ext>
            </a:extLst>
          </p:cNvPr>
          <p:cNvSpPr txBox="1"/>
          <p:nvPr/>
        </p:nvSpPr>
        <p:spPr>
          <a:xfrm>
            <a:off x="1547212" y="2297595"/>
            <a:ext cx="2471515" cy="261610"/>
          </a:xfrm>
          <a:prstGeom prst="rect">
            <a:avLst/>
          </a:prstGeom>
          <a:noFill/>
        </p:spPr>
        <p:txBody>
          <a:bodyPr wrap="square" rtlCol="0">
            <a:spAutoFit/>
          </a:bodyPr>
          <a:lstStyle/>
          <a:p>
            <a:r>
              <a:rPr lang="en-US" altLang="zh-CN" sz="1100" dirty="0" err="1"/>
              <a:t>Nnwdaf_AnalyticsInfo_Request</a:t>
            </a:r>
            <a:r>
              <a:rPr lang="en-US" altLang="zh-CN" sz="1100" dirty="0"/>
              <a:t> ..</a:t>
            </a:r>
            <a:endParaRPr lang="en-GB" sz="1100" dirty="0"/>
          </a:p>
        </p:txBody>
      </p:sp>
      <p:sp>
        <p:nvSpPr>
          <p:cNvPr id="47" name="矩形: 圆角 46">
            <a:extLst>
              <a:ext uri="{FF2B5EF4-FFF2-40B4-BE49-F238E27FC236}">
                <a16:creationId xmlns:a16="http://schemas.microsoft.com/office/drawing/2014/main" id="{239C87B3-72C8-42CE-BED5-3D07E9806931}"/>
              </a:ext>
            </a:extLst>
          </p:cNvPr>
          <p:cNvSpPr/>
          <p:nvPr/>
        </p:nvSpPr>
        <p:spPr>
          <a:xfrm>
            <a:off x="224118" y="1054852"/>
            <a:ext cx="4975412" cy="1888443"/>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48" name="文本框 47">
            <a:extLst>
              <a:ext uri="{FF2B5EF4-FFF2-40B4-BE49-F238E27FC236}">
                <a16:creationId xmlns:a16="http://schemas.microsoft.com/office/drawing/2014/main" id="{68828302-4463-423A-9CEC-B805F05509E3}"/>
              </a:ext>
            </a:extLst>
          </p:cNvPr>
          <p:cNvSpPr txBox="1"/>
          <p:nvPr/>
        </p:nvSpPr>
        <p:spPr>
          <a:xfrm>
            <a:off x="647850" y="1130300"/>
            <a:ext cx="3158042" cy="261610"/>
          </a:xfrm>
          <a:prstGeom prst="rect">
            <a:avLst/>
          </a:prstGeom>
          <a:noFill/>
        </p:spPr>
        <p:txBody>
          <a:bodyPr wrap="square" rtlCol="0">
            <a:spAutoFit/>
          </a:bodyPr>
          <a:lstStyle/>
          <a:p>
            <a:r>
              <a:rPr lang="en-GB" sz="1100" dirty="0"/>
              <a:t>NWDAF as VFL Server</a:t>
            </a:r>
          </a:p>
        </p:txBody>
      </p:sp>
      <p:cxnSp>
        <p:nvCxnSpPr>
          <p:cNvPr id="69" name="直接箭头连接符 68">
            <a:extLst>
              <a:ext uri="{FF2B5EF4-FFF2-40B4-BE49-F238E27FC236}">
                <a16:creationId xmlns:a16="http://schemas.microsoft.com/office/drawing/2014/main" id="{EC1C36C7-E76B-4A2F-8025-47A4FE1FF509}"/>
              </a:ext>
            </a:extLst>
          </p:cNvPr>
          <p:cNvCxnSpPr>
            <a:cxnSpLocks/>
          </p:cNvCxnSpPr>
          <p:nvPr/>
        </p:nvCxnSpPr>
        <p:spPr>
          <a:xfrm flipH="1" flipV="1">
            <a:off x="1547213" y="2624590"/>
            <a:ext cx="2540731" cy="475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DA77C257-9FB7-4B72-AC79-0913162DCA27}"/>
              </a:ext>
            </a:extLst>
          </p:cNvPr>
          <p:cNvGrpSpPr/>
          <p:nvPr/>
        </p:nvGrpSpPr>
        <p:grpSpPr>
          <a:xfrm>
            <a:off x="5406002" y="1130300"/>
            <a:ext cx="6493146" cy="2023690"/>
            <a:chOff x="46950" y="4368146"/>
            <a:chExt cx="6493146" cy="2023690"/>
          </a:xfrm>
        </p:grpSpPr>
        <p:grpSp>
          <p:nvGrpSpPr>
            <p:cNvPr id="51" name="组合 50">
              <a:extLst>
                <a:ext uri="{FF2B5EF4-FFF2-40B4-BE49-F238E27FC236}">
                  <a16:creationId xmlns:a16="http://schemas.microsoft.com/office/drawing/2014/main" id="{6B71BFB2-4B80-4F92-84EA-D27433E82A73}"/>
                </a:ext>
              </a:extLst>
            </p:cNvPr>
            <p:cNvGrpSpPr/>
            <p:nvPr/>
          </p:nvGrpSpPr>
          <p:grpSpPr>
            <a:xfrm>
              <a:off x="151521" y="4803215"/>
              <a:ext cx="860612" cy="860801"/>
              <a:chOff x="242047" y="4710282"/>
              <a:chExt cx="914400" cy="923646"/>
            </a:xfrm>
          </p:grpSpPr>
          <p:pic>
            <p:nvPicPr>
              <p:cNvPr id="52" name="图形 51" descr="服务器">
                <a:extLst>
                  <a:ext uri="{FF2B5EF4-FFF2-40B4-BE49-F238E27FC236}">
                    <a16:creationId xmlns:a16="http://schemas.microsoft.com/office/drawing/2014/main" id="{260763C0-49D7-4A6A-B6C5-7DD78DC855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9210" y="4710282"/>
                <a:ext cx="642937" cy="642936"/>
              </a:xfrm>
              <a:prstGeom prst="rect">
                <a:avLst/>
              </a:prstGeom>
            </p:spPr>
          </p:pic>
          <p:sp>
            <p:nvSpPr>
              <p:cNvPr id="53" name="文本框 52">
                <a:extLst>
                  <a:ext uri="{FF2B5EF4-FFF2-40B4-BE49-F238E27FC236}">
                    <a16:creationId xmlns:a16="http://schemas.microsoft.com/office/drawing/2014/main" id="{425EBD3B-360D-4D43-8B9B-CB1302E57E92}"/>
                  </a:ext>
                </a:extLst>
              </p:cNvPr>
              <p:cNvSpPr txBox="1"/>
              <p:nvPr/>
            </p:nvSpPr>
            <p:spPr>
              <a:xfrm>
                <a:off x="242047" y="5353218"/>
                <a:ext cx="914400" cy="280710"/>
              </a:xfrm>
              <a:prstGeom prst="rect">
                <a:avLst/>
              </a:prstGeom>
              <a:solidFill>
                <a:schemeClr val="accent1">
                  <a:lumMod val="60000"/>
                  <a:lumOff val="40000"/>
                </a:schemeClr>
              </a:solidFill>
            </p:spPr>
            <p:txBody>
              <a:bodyPr wrap="square" rtlCol="0">
                <a:spAutoFit/>
              </a:bodyPr>
              <a:lstStyle/>
              <a:p>
                <a:r>
                  <a:rPr lang="en-US" altLang="zh-CN" sz="1100" dirty="0"/>
                  <a:t>consumer</a:t>
                </a:r>
                <a:endParaRPr lang="en-GB" sz="1100" dirty="0"/>
              </a:p>
            </p:txBody>
          </p:sp>
        </p:grpSp>
        <p:grpSp>
          <p:nvGrpSpPr>
            <p:cNvPr id="54" name="组合 53">
              <a:extLst>
                <a:ext uri="{FF2B5EF4-FFF2-40B4-BE49-F238E27FC236}">
                  <a16:creationId xmlns:a16="http://schemas.microsoft.com/office/drawing/2014/main" id="{7C017CF1-F914-43A5-86CC-57CF4120FEED}"/>
                </a:ext>
              </a:extLst>
            </p:cNvPr>
            <p:cNvGrpSpPr/>
            <p:nvPr/>
          </p:nvGrpSpPr>
          <p:grpSpPr>
            <a:xfrm>
              <a:off x="3798046" y="4399235"/>
              <a:ext cx="852542" cy="778904"/>
              <a:chOff x="242047" y="4710282"/>
              <a:chExt cx="914400" cy="968089"/>
            </a:xfrm>
          </p:grpSpPr>
          <p:pic>
            <p:nvPicPr>
              <p:cNvPr id="55" name="图形 54" descr="服务器">
                <a:extLst>
                  <a:ext uri="{FF2B5EF4-FFF2-40B4-BE49-F238E27FC236}">
                    <a16:creationId xmlns:a16="http://schemas.microsoft.com/office/drawing/2014/main" id="{7D7DB6A0-7FCA-41BF-81B1-1D3D278F931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9210" y="4710282"/>
                <a:ext cx="642937" cy="642936"/>
              </a:xfrm>
              <a:prstGeom prst="rect">
                <a:avLst/>
              </a:prstGeom>
            </p:spPr>
          </p:pic>
          <p:sp>
            <p:nvSpPr>
              <p:cNvPr id="56" name="文本框 55">
                <a:extLst>
                  <a:ext uri="{FF2B5EF4-FFF2-40B4-BE49-F238E27FC236}">
                    <a16:creationId xmlns:a16="http://schemas.microsoft.com/office/drawing/2014/main" id="{C1208E0F-1983-42BD-A5BD-49D4494A2C44}"/>
                  </a:ext>
                </a:extLst>
              </p:cNvPr>
              <p:cNvSpPr txBox="1"/>
              <p:nvPr/>
            </p:nvSpPr>
            <p:spPr>
              <a:xfrm>
                <a:off x="242047" y="5353219"/>
                <a:ext cx="914400" cy="325152"/>
              </a:xfrm>
              <a:prstGeom prst="rect">
                <a:avLst/>
              </a:prstGeom>
              <a:solidFill>
                <a:schemeClr val="accent1">
                  <a:lumMod val="60000"/>
                  <a:lumOff val="40000"/>
                </a:schemeClr>
              </a:solidFill>
            </p:spPr>
            <p:txBody>
              <a:bodyPr wrap="square" rtlCol="0">
                <a:spAutoFit/>
              </a:bodyPr>
              <a:lstStyle/>
              <a:p>
                <a:r>
                  <a:rPr lang="en-US" altLang="zh-CN" sz="1100" dirty="0"/>
                  <a:t>NRF</a:t>
                </a:r>
                <a:endParaRPr lang="en-GB" sz="1100" dirty="0"/>
              </a:p>
            </p:txBody>
          </p:sp>
        </p:grpSp>
        <p:cxnSp>
          <p:nvCxnSpPr>
            <p:cNvPr id="57" name="直接箭头连接符 56">
              <a:extLst>
                <a:ext uri="{FF2B5EF4-FFF2-40B4-BE49-F238E27FC236}">
                  <a16:creationId xmlns:a16="http://schemas.microsoft.com/office/drawing/2014/main" id="{AB7E25C4-D955-46F3-81B0-B3F1871B8991}"/>
                </a:ext>
              </a:extLst>
            </p:cNvPr>
            <p:cNvCxnSpPr>
              <a:cxnSpLocks/>
            </p:cNvCxnSpPr>
            <p:nvPr/>
          </p:nvCxnSpPr>
          <p:spPr>
            <a:xfrm>
              <a:off x="955543" y="5050209"/>
              <a:ext cx="281981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id="{6BF2BA42-5954-44C5-9376-1EEC3E3C5913}"/>
                </a:ext>
              </a:extLst>
            </p:cNvPr>
            <p:cNvSpPr txBox="1"/>
            <p:nvPr/>
          </p:nvSpPr>
          <p:spPr>
            <a:xfrm>
              <a:off x="847966" y="4622401"/>
              <a:ext cx="3032724" cy="430887"/>
            </a:xfrm>
            <a:prstGeom prst="rect">
              <a:avLst/>
            </a:prstGeom>
            <a:noFill/>
          </p:spPr>
          <p:txBody>
            <a:bodyPr wrap="square" rtlCol="0">
              <a:spAutoFit/>
            </a:bodyPr>
            <a:lstStyle/>
            <a:p>
              <a:r>
                <a:rPr lang="en-GB" altLang="zh-CN" sz="1100" dirty="0">
                  <a:latin typeface="Calibri" panose="020F0502020204030204" pitchFamily="34" charset="0"/>
                  <a:cs typeface="Calibri" panose="020F0502020204030204" pitchFamily="34" charset="0"/>
                </a:rPr>
                <a:t>NF type = NWDAF, target NF service name = </a:t>
              </a:r>
              <a:r>
                <a:rPr lang="en-GB" altLang="zh-CN" sz="1100" dirty="0" err="1">
                  <a:latin typeface="Calibri" panose="020F0502020204030204" pitchFamily="34" charset="0"/>
                  <a:cs typeface="Calibri" panose="020F0502020204030204" pitchFamily="34" charset="0"/>
                </a:rPr>
                <a:t>Nnwdaf_AnalyticsInfo_Request</a:t>
              </a:r>
              <a:r>
                <a:rPr lang="en-GB" altLang="zh-CN" sz="1100" dirty="0">
                  <a:latin typeface="Calibri" panose="020F0502020204030204" pitchFamily="34" charset="0"/>
                  <a:cs typeface="Calibri" panose="020F0502020204030204" pitchFamily="34" charset="0"/>
                </a:rPr>
                <a:t>, analytics ID</a:t>
              </a:r>
              <a:endParaRPr lang="en-GB" sz="1100" dirty="0"/>
            </a:p>
          </p:txBody>
        </p:sp>
        <p:cxnSp>
          <p:nvCxnSpPr>
            <p:cNvPr id="59" name="直接箭头连接符 58">
              <a:extLst>
                <a:ext uri="{FF2B5EF4-FFF2-40B4-BE49-F238E27FC236}">
                  <a16:creationId xmlns:a16="http://schemas.microsoft.com/office/drawing/2014/main" id="{573BC4E3-5801-4F7D-BAB0-548B95120E92}"/>
                </a:ext>
              </a:extLst>
            </p:cNvPr>
            <p:cNvCxnSpPr>
              <a:cxnSpLocks/>
            </p:cNvCxnSpPr>
            <p:nvPr/>
          </p:nvCxnSpPr>
          <p:spPr>
            <a:xfrm flipH="1">
              <a:off x="955543" y="5341104"/>
              <a:ext cx="284670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0" name="文本框 59">
              <a:extLst>
                <a:ext uri="{FF2B5EF4-FFF2-40B4-BE49-F238E27FC236}">
                  <a16:creationId xmlns:a16="http://schemas.microsoft.com/office/drawing/2014/main" id="{4A617ACD-699F-4C10-ACE9-844961746C1D}"/>
                </a:ext>
              </a:extLst>
            </p:cNvPr>
            <p:cNvSpPr txBox="1"/>
            <p:nvPr/>
          </p:nvSpPr>
          <p:spPr>
            <a:xfrm>
              <a:off x="1103461" y="5117088"/>
              <a:ext cx="2591211" cy="261610"/>
            </a:xfrm>
            <a:prstGeom prst="rect">
              <a:avLst/>
            </a:prstGeom>
            <a:noFill/>
          </p:spPr>
          <p:txBody>
            <a:bodyPr wrap="square" rtlCol="0">
              <a:spAutoFit/>
            </a:bodyPr>
            <a:lstStyle/>
            <a:p>
              <a:r>
                <a:rPr lang="en-US" sz="1100" dirty="0"/>
                <a:t>NWDAF ID, profile.. </a:t>
              </a:r>
              <a:endParaRPr lang="en-GB" sz="1100" dirty="0"/>
            </a:p>
          </p:txBody>
        </p:sp>
        <p:sp>
          <p:nvSpPr>
            <p:cNvPr id="61" name="矩形: 圆角 60">
              <a:extLst>
                <a:ext uri="{FF2B5EF4-FFF2-40B4-BE49-F238E27FC236}">
                  <a16:creationId xmlns:a16="http://schemas.microsoft.com/office/drawing/2014/main" id="{4D1F1CF6-94B7-45DB-954B-2F1567A394D8}"/>
                </a:ext>
              </a:extLst>
            </p:cNvPr>
            <p:cNvSpPr/>
            <p:nvPr/>
          </p:nvSpPr>
          <p:spPr>
            <a:xfrm>
              <a:off x="46950" y="4382157"/>
              <a:ext cx="6328845" cy="2009679"/>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p>
          </p:txBody>
        </p:sp>
        <p:sp>
          <p:nvSpPr>
            <p:cNvPr id="62" name="矩形 61">
              <a:extLst>
                <a:ext uri="{FF2B5EF4-FFF2-40B4-BE49-F238E27FC236}">
                  <a16:creationId xmlns:a16="http://schemas.microsoft.com/office/drawing/2014/main" id="{B9ED14FD-2A12-4AD4-9DB1-F2C898DC89EF}"/>
                </a:ext>
              </a:extLst>
            </p:cNvPr>
            <p:cNvSpPr/>
            <p:nvPr/>
          </p:nvSpPr>
          <p:spPr>
            <a:xfrm>
              <a:off x="147481" y="4368146"/>
              <a:ext cx="2079415" cy="261610"/>
            </a:xfrm>
            <a:prstGeom prst="rect">
              <a:avLst/>
            </a:prstGeom>
          </p:spPr>
          <p:txBody>
            <a:bodyPr wrap="none">
              <a:spAutoFit/>
            </a:bodyPr>
            <a:lstStyle/>
            <a:p>
              <a:r>
                <a:rPr lang="en-GB" altLang="zh-CN" sz="1100" dirty="0" err="1"/>
                <a:t>AnLF</a:t>
              </a:r>
              <a:r>
                <a:rPr lang="en-GB" altLang="zh-CN" sz="1100" dirty="0"/>
                <a:t> acts as a delegate of AF</a:t>
              </a:r>
            </a:p>
          </p:txBody>
        </p:sp>
        <p:grpSp>
          <p:nvGrpSpPr>
            <p:cNvPr id="63" name="组合 62">
              <a:extLst>
                <a:ext uri="{FF2B5EF4-FFF2-40B4-BE49-F238E27FC236}">
                  <a16:creationId xmlns:a16="http://schemas.microsoft.com/office/drawing/2014/main" id="{20B2CDC2-602B-4EC0-810A-85078DC805C2}"/>
                </a:ext>
              </a:extLst>
            </p:cNvPr>
            <p:cNvGrpSpPr/>
            <p:nvPr/>
          </p:nvGrpSpPr>
          <p:grpSpPr>
            <a:xfrm>
              <a:off x="3534997" y="5578998"/>
              <a:ext cx="831728" cy="783486"/>
              <a:chOff x="242047" y="4710282"/>
              <a:chExt cx="914400" cy="965231"/>
            </a:xfrm>
          </p:grpSpPr>
          <p:pic>
            <p:nvPicPr>
              <p:cNvPr id="64" name="图形 63" descr="服务器">
                <a:extLst>
                  <a:ext uri="{FF2B5EF4-FFF2-40B4-BE49-F238E27FC236}">
                    <a16:creationId xmlns:a16="http://schemas.microsoft.com/office/drawing/2014/main" id="{AE3CE663-1D29-4B13-8865-4F28E31D435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9210" y="4710282"/>
                <a:ext cx="642937" cy="642936"/>
              </a:xfrm>
              <a:prstGeom prst="rect">
                <a:avLst/>
              </a:prstGeom>
            </p:spPr>
          </p:pic>
          <p:sp>
            <p:nvSpPr>
              <p:cNvPr id="65" name="文本框 64">
                <a:extLst>
                  <a:ext uri="{FF2B5EF4-FFF2-40B4-BE49-F238E27FC236}">
                    <a16:creationId xmlns:a16="http://schemas.microsoft.com/office/drawing/2014/main" id="{D9295799-D5BC-4024-88FC-837F20DEE41D}"/>
                  </a:ext>
                </a:extLst>
              </p:cNvPr>
              <p:cNvSpPr txBox="1"/>
              <p:nvPr/>
            </p:nvSpPr>
            <p:spPr>
              <a:xfrm>
                <a:off x="242047" y="5353217"/>
                <a:ext cx="914400" cy="322296"/>
              </a:xfrm>
              <a:prstGeom prst="rect">
                <a:avLst/>
              </a:prstGeom>
              <a:solidFill>
                <a:schemeClr val="accent1">
                  <a:lumMod val="60000"/>
                  <a:lumOff val="40000"/>
                </a:schemeClr>
              </a:solidFill>
            </p:spPr>
            <p:txBody>
              <a:bodyPr wrap="square" rtlCol="0">
                <a:spAutoFit/>
              </a:bodyPr>
              <a:lstStyle/>
              <a:p>
                <a:r>
                  <a:rPr lang="en-US" altLang="zh-CN" sz="1100" dirty="0" err="1"/>
                  <a:t>AnLF</a:t>
                </a:r>
                <a:endParaRPr lang="en-GB" sz="1100" dirty="0"/>
              </a:p>
            </p:txBody>
          </p:sp>
        </p:grpSp>
        <p:cxnSp>
          <p:nvCxnSpPr>
            <p:cNvPr id="66" name="直接箭头连接符 65">
              <a:extLst>
                <a:ext uri="{FF2B5EF4-FFF2-40B4-BE49-F238E27FC236}">
                  <a16:creationId xmlns:a16="http://schemas.microsoft.com/office/drawing/2014/main" id="{CB681C31-AD97-41A6-A9E7-97DBCA499139}"/>
                </a:ext>
              </a:extLst>
            </p:cNvPr>
            <p:cNvCxnSpPr>
              <a:cxnSpLocks/>
            </p:cNvCxnSpPr>
            <p:nvPr/>
          </p:nvCxnSpPr>
          <p:spPr>
            <a:xfrm>
              <a:off x="976948" y="5893989"/>
              <a:ext cx="2515120" cy="725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3EF672F5-4272-40D3-9125-C89C08719FAD}"/>
                </a:ext>
              </a:extLst>
            </p:cNvPr>
            <p:cNvSpPr txBox="1"/>
            <p:nvPr/>
          </p:nvSpPr>
          <p:spPr>
            <a:xfrm>
              <a:off x="1103461" y="5672736"/>
              <a:ext cx="2471515" cy="261610"/>
            </a:xfrm>
            <a:prstGeom prst="rect">
              <a:avLst/>
            </a:prstGeom>
            <a:noFill/>
          </p:spPr>
          <p:txBody>
            <a:bodyPr wrap="square" rtlCol="0">
              <a:spAutoFit/>
            </a:bodyPr>
            <a:lstStyle/>
            <a:p>
              <a:r>
                <a:rPr lang="en-US" altLang="zh-CN" sz="1100" dirty="0" err="1"/>
                <a:t>Nnwdaf_AnalyticsInfo_Request</a:t>
              </a:r>
              <a:r>
                <a:rPr lang="en-US" altLang="zh-CN" sz="1100" dirty="0"/>
                <a:t> ..</a:t>
              </a:r>
              <a:endParaRPr lang="en-GB" sz="1100" dirty="0"/>
            </a:p>
          </p:txBody>
        </p:sp>
        <p:cxnSp>
          <p:nvCxnSpPr>
            <p:cNvPr id="72" name="直接箭头连接符 71">
              <a:extLst>
                <a:ext uri="{FF2B5EF4-FFF2-40B4-BE49-F238E27FC236}">
                  <a16:creationId xmlns:a16="http://schemas.microsoft.com/office/drawing/2014/main" id="{25497D82-8912-46B6-AE51-96A8AE30D1C7}"/>
                </a:ext>
              </a:extLst>
            </p:cNvPr>
            <p:cNvCxnSpPr>
              <a:cxnSpLocks/>
            </p:cNvCxnSpPr>
            <p:nvPr/>
          </p:nvCxnSpPr>
          <p:spPr>
            <a:xfrm flipH="1" flipV="1">
              <a:off x="976949" y="6019493"/>
              <a:ext cx="2450278" cy="643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直接箭头连接符 75">
              <a:extLst>
                <a:ext uri="{FF2B5EF4-FFF2-40B4-BE49-F238E27FC236}">
                  <a16:creationId xmlns:a16="http://schemas.microsoft.com/office/drawing/2014/main" id="{1EA1A8CB-231E-4D79-928A-DFBCC48375BB}"/>
                </a:ext>
              </a:extLst>
            </p:cNvPr>
            <p:cNvCxnSpPr>
              <a:cxnSpLocks/>
            </p:cNvCxnSpPr>
            <p:nvPr/>
          </p:nvCxnSpPr>
          <p:spPr>
            <a:xfrm flipV="1">
              <a:off x="4003309" y="5190187"/>
              <a:ext cx="0" cy="3936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矩形 79">
              <a:extLst>
                <a:ext uri="{FF2B5EF4-FFF2-40B4-BE49-F238E27FC236}">
                  <a16:creationId xmlns:a16="http://schemas.microsoft.com/office/drawing/2014/main" id="{BF39CF95-E306-4037-8B1F-B57C1E4D895B}"/>
                </a:ext>
              </a:extLst>
            </p:cNvPr>
            <p:cNvSpPr/>
            <p:nvPr/>
          </p:nvSpPr>
          <p:spPr>
            <a:xfrm>
              <a:off x="4108480" y="5102807"/>
              <a:ext cx="2240232" cy="600164"/>
            </a:xfrm>
            <a:prstGeom prst="rect">
              <a:avLst/>
            </a:prstGeom>
          </p:spPr>
          <p:txBody>
            <a:bodyPr wrap="square">
              <a:spAutoFit/>
            </a:bodyPr>
            <a:lstStyle/>
            <a:p>
              <a:r>
                <a:rPr lang="en-GB" altLang="zh-CN" sz="1100" dirty="0">
                  <a:latin typeface="Calibri" panose="020F0502020204030204" pitchFamily="34" charset="0"/>
                  <a:cs typeface="Calibri" panose="020F0502020204030204" pitchFamily="34" charset="0"/>
                </a:rPr>
                <a:t>NF type = </a:t>
              </a:r>
              <a:r>
                <a:rPr lang="en-GB" altLang="zh-CN" sz="1100" dirty="0">
                  <a:solidFill>
                    <a:srgbClr val="FF6600"/>
                  </a:solidFill>
                  <a:latin typeface="Calibri" panose="020F0502020204030204" pitchFamily="34" charset="0"/>
                  <a:cs typeface="Calibri" panose="020F0502020204030204" pitchFamily="34" charset="0"/>
                </a:rPr>
                <a:t>AF</a:t>
              </a:r>
              <a:r>
                <a:rPr lang="en-GB" altLang="zh-CN" sz="1100" dirty="0">
                  <a:latin typeface="Calibri" panose="020F0502020204030204" pitchFamily="34" charset="0"/>
                  <a:cs typeface="Calibri" panose="020F0502020204030204" pitchFamily="34" charset="0"/>
                </a:rPr>
                <a:t>, target NF service name = </a:t>
              </a:r>
              <a:r>
                <a:rPr lang="en-GB" altLang="zh-CN" sz="1100" dirty="0" err="1">
                  <a:latin typeface="Calibri" panose="020F0502020204030204" pitchFamily="34" charset="0"/>
                  <a:cs typeface="Calibri" panose="020F0502020204030204" pitchFamily="34" charset="0"/>
                </a:rPr>
                <a:t>Naf_AnalyticsInfo_Request</a:t>
              </a:r>
              <a:r>
                <a:rPr lang="en-GB" altLang="zh-CN" sz="1100" dirty="0">
                  <a:latin typeface="Calibri" panose="020F0502020204030204" pitchFamily="34" charset="0"/>
                  <a:cs typeface="Calibri" panose="020F0502020204030204" pitchFamily="34" charset="0"/>
                </a:rPr>
                <a:t>, analytics ID</a:t>
              </a:r>
              <a:endParaRPr lang="en-GB" altLang="zh-CN" sz="1100" dirty="0"/>
            </a:p>
          </p:txBody>
        </p:sp>
        <p:cxnSp>
          <p:nvCxnSpPr>
            <p:cNvPr id="81" name="直接箭头连接符 80">
              <a:extLst>
                <a:ext uri="{FF2B5EF4-FFF2-40B4-BE49-F238E27FC236}">
                  <a16:creationId xmlns:a16="http://schemas.microsoft.com/office/drawing/2014/main" id="{C368CD3D-40B7-4E6B-976C-69343FADD252}"/>
                </a:ext>
              </a:extLst>
            </p:cNvPr>
            <p:cNvCxnSpPr>
              <a:cxnSpLocks/>
            </p:cNvCxnSpPr>
            <p:nvPr/>
          </p:nvCxnSpPr>
          <p:spPr>
            <a:xfrm flipH="1">
              <a:off x="4068581" y="5200093"/>
              <a:ext cx="12955" cy="3837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84" name="组合 83">
              <a:extLst>
                <a:ext uri="{FF2B5EF4-FFF2-40B4-BE49-F238E27FC236}">
                  <a16:creationId xmlns:a16="http://schemas.microsoft.com/office/drawing/2014/main" id="{25A9BC14-75DE-47D7-944C-A9C618A89369}"/>
                </a:ext>
              </a:extLst>
            </p:cNvPr>
            <p:cNvGrpSpPr/>
            <p:nvPr/>
          </p:nvGrpSpPr>
          <p:grpSpPr>
            <a:xfrm>
              <a:off x="5772208" y="5523860"/>
              <a:ext cx="603587" cy="774052"/>
              <a:chOff x="399210" y="4710282"/>
              <a:chExt cx="663582" cy="953609"/>
            </a:xfrm>
          </p:grpSpPr>
          <p:pic>
            <p:nvPicPr>
              <p:cNvPr id="85" name="图形 84" descr="服务器">
                <a:extLst>
                  <a:ext uri="{FF2B5EF4-FFF2-40B4-BE49-F238E27FC236}">
                    <a16:creationId xmlns:a16="http://schemas.microsoft.com/office/drawing/2014/main" id="{A2A58353-9869-4024-99A8-CB6209DF28F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9210" y="4710282"/>
                <a:ext cx="642937" cy="642936"/>
              </a:xfrm>
              <a:prstGeom prst="rect">
                <a:avLst/>
              </a:prstGeom>
            </p:spPr>
          </p:pic>
          <p:sp>
            <p:nvSpPr>
              <p:cNvPr id="86" name="文本框 85">
                <a:extLst>
                  <a:ext uri="{FF2B5EF4-FFF2-40B4-BE49-F238E27FC236}">
                    <a16:creationId xmlns:a16="http://schemas.microsoft.com/office/drawing/2014/main" id="{B2C0A963-8D74-475F-9F96-68127D6E9A91}"/>
                  </a:ext>
                </a:extLst>
              </p:cNvPr>
              <p:cNvSpPr txBox="1"/>
              <p:nvPr/>
            </p:nvSpPr>
            <p:spPr>
              <a:xfrm>
                <a:off x="419856" y="5341595"/>
                <a:ext cx="642936" cy="322296"/>
              </a:xfrm>
              <a:prstGeom prst="rect">
                <a:avLst/>
              </a:prstGeom>
              <a:solidFill>
                <a:schemeClr val="accent1">
                  <a:lumMod val="60000"/>
                  <a:lumOff val="40000"/>
                </a:schemeClr>
              </a:solidFill>
            </p:spPr>
            <p:txBody>
              <a:bodyPr wrap="square" rtlCol="0">
                <a:spAutoFit/>
              </a:bodyPr>
              <a:lstStyle/>
              <a:p>
                <a:r>
                  <a:rPr lang="en-US" altLang="zh-CN" sz="1100" dirty="0"/>
                  <a:t>AF</a:t>
                </a:r>
                <a:endParaRPr lang="en-GB" sz="1100" dirty="0"/>
              </a:p>
            </p:txBody>
          </p:sp>
        </p:grpSp>
        <p:cxnSp>
          <p:nvCxnSpPr>
            <p:cNvPr id="87" name="直接箭头连接符 86">
              <a:extLst>
                <a:ext uri="{FF2B5EF4-FFF2-40B4-BE49-F238E27FC236}">
                  <a16:creationId xmlns:a16="http://schemas.microsoft.com/office/drawing/2014/main" id="{4AEB1D5F-5EE9-4FD6-83B8-34A73A0A62BF}"/>
                </a:ext>
              </a:extLst>
            </p:cNvPr>
            <p:cNvCxnSpPr>
              <a:cxnSpLocks/>
            </p:cNvCxnSpPr>
            <p:nvPr/>
          </p:nvCxnSpPr>
          <p:spPr>
            <a:xfrm flipV="1">
              <a:off x="4513483" y="5938682"/>
              <a:ext cx="1228188" cy="83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a:extLst>
                <a:ext uri="{FF2B5EF4-FFF2-40B4-BE49-F238E27FC236}">
                  <a16:creationId xmlns:a16="http://schemas.microsoft.com/office/drawing/2014/main" id="{D1273E66-A0F4-4550-94F4-BD99427C147A}"/>
                </a:ext>
              </a:extLst>
            </p:cNvPr>
            <p:cNvCxnSpPr>
              <a:cxnSpLocks/>
            </p:cNvCxnSpPr>
            <p:nvPr/>
          </p:nvCxnSpPr>
          <p:spPr>
            <a:xfrm flipH="1">
              <a:off x="4513483" y="6029288"/>
              <a:ext cx="1115772" cy="29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2" name="文本框 91">
              <a:extLst>
                <a:ext uri="{FF2B5EF4-FFF2-40B4-BE49-F238E27FC236}">
                  <a16:creationId xmlns:a16="http://schemas.microsoft.com/office/drawing/2014/main" id="{C55018A1-87C6-4714-A773-1D2CA87B2D07}"/>
                </a:ext>
              </a:extLst>
            </p:cNvPr>
            <p:cNvSpPr txBox="1"/>
            <p:nvPr/>
          </p:nvSpPr>
          <p:spPr>
            <a:xfrm>
              <a:off x="4068581" y="5664197"/>
              <a:ext cx="2471515" cy="261610"/>
            </a:xfrm>
            <a:prstGeom prst="rect">
              <a:avLst/>
            </a:prstGeom>
            <a:noFill/>
          </p:spPr>
          <p:txBody>
            <a:bodyPr wrap="square" rtlCol="0">
              <a:spAutoFit/>
            </a:bodyPr>
            <a:lstStyle/>
            <a:p>
              <a:r>
                <a:rPr lang="en-US" altLang="zh-CN" sz="1100" dirty="0" err="1"/>
                <a:t>Naf_AnalyticsInfo_Request</a:t>
              </a:r>
              <a:r>
                <a:rPr lang="en-US" altLang="zh-CN" sz="1100" dirty="0"/>
                <a:t> ..</a:t>
              </a:r>
              <a:endParaRPr lang="en-GB" sz="1100" dirty="0"/>
            </a:p>
          </p:txBody>
        </p:sp>
      </p:grpSp>
      <p:sp>
        <p:nvSpPr>
          <p:cNvPr id="2" name="文本框 1">
            <a:extLst>
              <a:ext uri="{FF2B5EF4-FFF2-40B4-BE49-F238E27FC236}">
                <a16:creationId xmlns:a16="http://schemas.microsoft.com/office/drawing/2014/main" id="{305B8452-4586-4EC9-97DB-FC8C1D31C69E}"/>
              </a:ext>
            </a:extLst>
          </p:cNvPr>
          <p:cNvSpPr txBox="1"/>
          <p:nvPr/>
        </p:nvSpPr>
        <p:spPr>
          <a:xfrm>
            <a:off x="647850" y="5994400"/>
            <a:ext cx="9303014" cy="369332"/>
          </a:xfrm>
          <a:prstGeom prst="rect">
            <a:avLst/>
          </a:prstGeom>
          <a:solidFill>
            <a:srgbClr val="C00000"/>
          </a:solidFill>
        </p:spPr>
        <p:txBody>
          <a:bodyPr wrap="square" rtlCol="0">
            <a:spAutoFit/>
          </a:bodyPr>
          <a:lstStyle/>
          <a:p>
            <a:r>
              <a:rPr lang="en-US" altLang="zh-CN" dirty="0">
                <a:solidFill>
                  <a:schemeClr val="bg1"/>
                </a:solidFill>
              </a:rPr>
              <a:t>We don’t have strong preference between 1) and 2).</a:t>
            </a:r>
            <a:endParaRPr lang="zh-CN" altLang="en-US" dirty="0">
              <a:solidFill>
                <a:schemeClr val="bg1"/>
              </a:solidFill>
            </a:endParaRPr>
          </a:p>
        </p:txBody>
      </p:sp>
    </p:spTree>
    <p:extLst>
      <p:ext uri="{BB962C8B-B14F-4D97-AF65-F5344CB8AC3E}">
        <p14:creationId xmlns:p14="http://schemas.microsoft.com/office/powerpoint/2010/main" val="177853073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779327" y="4219655"/>
            <a:ext cx="8992845" cy="1033461"/>
          </a:xfrm>
        </p:spPr>
        <p:txBody>
          <a:bodyPr>
            <a:normAutofit fontScale="90000"/>
          </a:bodyPr>
          <a:lstStyle/>
          <a:p>
            <a:pPr eaLnBrk="1" hangingPunct="1"/>
            <a:r>
              <a:rPr lang="en-US" altLang="zh-CN" sz="4000" dirty="0"/>
              <a:t>-Whether the VFL server capability needs to be registered in NRF</a:t>
            </a:r>
            <a:br>
              <a:rPr lang="en-US" altLang="zh-CN" sz="4000" dirty="0"/>
            </a:br>
            <a:br>
              <a:rPr lang="en-US" altLang="zh-CN" sz="4000" dirty="0"/>
            </a:br>
            <a:r>
              <a:rPr lang="en-US" altLang="zh-CN" sz="4000" dirty="0"/>
              <a:t>-Interaction between the consumer and the VFL Server</a:t>
            </a:r>
            <a:endParaRPr lang="en-GB" altLang="en-US" sz="4000" dirty="0"/>
          </a:p>
        </p:txBody>
      </p:sp>
      <p:sp>
        <p:nvSpPr>
          <p:cNvPr id="4" name="Title 1">
            <a:extLst>
              <a:ext uri="{FF2B5EF4-FFF2-40B4-BE49-F238E27FC236}">
                <a16:creationId xmlns:a16="http://schemas.microsoft.com/office/drawing/2014/main" id="{C743D81E-13A3-4F41-98C2-F3FBCDA35D18}"/>
              </a:ext>
            </a:extLst>
          </p:cNvPr>
          <p:cNvSpPr txBox="1">
            <a:spLocks/>
          </p:cNvSpPr>
          <p:nvPr/>
        </p:nvSpPr>
        <p:spPr bwMode="auto">
          <a:xfrm>
            <a:off x="104500" y="364577"/>
            <a:ext cx="8373675" cy="38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US" sz="1800" dirty="0">
                <a:effectLst/>
                <a:latin typeface="Calibri" panose="020F0502020204030204" pitchFamily="34" charset="0"/>
                <a:ea typeface="Malgun Gothic" panose="020B0503020000020004" pitchFamily="34" charset="-127"/>
              </a:rPr>
              <a:t>Issues to Discuss</a:t>
            </a:r>
            <a:endParaRPr lang="en-GB" altLang="en-US" sz="1600" b="1"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2160896" cy="1325563"/>
          </a:xfrm>
        </p:spPr>
        <p:txBody>
          <a:bodyPr/>
          <a:lstStyle/>
          <a:p>
            <a:r>
              <a:rPr lang="en-US" altLang="zh-CN" sz="2800" b="1" dirty="0"/>
              <a:t>Issue 3:Whether the VFL server capability is to be registered in NRF </a:t>
            </a:r>
            <a:endParaRPr lang="zh-CN" altLang="en-US" sz="2800" b="1" dirty="0"/>
          </a:p>
        </p:txBody>
      </p:sp>
      <p:sp>
        <p:nvSpPr>
          <p:cNvPr id="12" name="Content Placeholder 2">
            <a:extLst>
              <a:ext uri="{FF2B5EF4-FFF2-40B4-BE49-F238E27FC236}">
                <a16:creationId xmlns:a16="http://schemas.microsoft.com/office/drawing/2014/main" id="{60D2881E-0D12-4FC6-ABE1-DF614EF3DED9}"/>
              </a:ext>
            </a:extLst>
          </p:cNvPr>
          <p:cNvSpPr>
            <a:spLocks noGrp="1"/>
          </p:cNvSpPr>
          <p:nvPr>
            <p:ph idx="1"/>
          </p:nvPr>
        </p:nvSpPr>
        <p:spPr>
          <a:xfrm>
            <a:off x="127420" y="4195316"/>
            <a:ext cx="11906055" cy="1208432"/>
          </a:xfrm>
        </p:spPr>
        <p:txBody>
          <a:bodyPr/>
          <a:lstStyle/>
          <a:p>
            <a:pPr lvl="0">
              <a:spcBef>
                <a:spcPts val="600"/>
              </a:spcBef>
              <a:spcAft>
                <a:spcPts val="600"/>
              </a:spcAft>
            </a:pPr>
            <a:r>
              <a:rPr lang="en-US" altLang="en-US" sz="2000" b="1" dirty="0">
                <a:latin typeface="Calibri" panose="020F0502020204030204" pitchFamily="34" charset="0"/>
                <a:cs typeface="Calibri" panose="020F0502020204030204" pitchFamily="34" charset="0"/>
              </a:rPr>
              <a:t> </a:t>
            </a:r>
            <a:r>
              <a:rPr lang="en-US" altLang="en-US" sz="2000" dirty="0">
                <a:cs typeface="Calibri" panose="020F0502020204030204" pitchFamily="34" charset="0"/>
              </a:rPr>
              <a:t>Based on the above ENs, the following question has been proposed by the rapporteurs:</a:t>
            </a:r>
          </a:p>
          <a:p>
            <a:pPr marL="914400" lvl="1" indent="-457200">
              <a:spcBef>
                <a:spcPts val="600"/>
              </a:spcBef>
              <a:spcAft>
                <a:spcPts val="600"/>
              </a:spcAft>
              <a:buAutoNum type="arabicPeriod"/>
            </a:pPr>
            <a:r>
              <a:rPr lang="en-US" altLang="en-US" sz="2000" dirty="0">
                <a:cs typeface="Calibri" panose="020F0502020204030204" pitchFamily="34" charset="0"/>
              </a:rPr>
              <a:t>Whether and which info should be registered to NRF by the VFL server, e.g. only supported analytics ID like other normal </a:t>
            </a:r>
            <a:r>
              <a:rPr lang="en-US" altLang="en-US" sz="2000" dirty="0" err="1">
                <a:cs typeface="Calibri" panose="020F0502020204030204" pitchFamily="34" charset="0"/>
              </a:rPr>
              <a:t>AnLF</a:t>
            </a:r>
            <a:r>
              <a:rPr lang="en-US" altLang="en-US" sz="2000" dirty="0">
                <a:cs typeface="Calibri" panose="020F0502020204030204" pitchFamily="34" charset="0"/>
              </a:rPr>
              <a:t>, or VFL capability info of VFL server?</a:t>
            </a:r>
          </a:p>
          <a:p>
            <a:pPr marL="457200" lvl="1" indent="0">
              <a:spcBef>
                <a:spcPts val="600"/>
              </a:spcBef>
              <a:spcAft>
                <a:spcPts val="600"/>
              </a:spcAft>
              <a:buNone/>
            </a:pPr>
            <a:endParaRPr lang="en-US" altLang="en-US" sz="2000" dirty="0">
              <a:cs typeface="Calibri" panose="020F0502020204030204" pitchFamily="34" charset="0"/>
            </a:endParaRPr>
          </a:p>
        </p:txBody>
      </p:sp>
      <p:sp>
        <p:nvSpPr>
          <p:cNvPr id="2" name="Content Placeholder 2">
            <a:extLst>
              <a:ext uri="{FF2B5EF4-FFF2-40B4-BE49-F238E27FC236}">
                <a16:creationId xmlns:a16="http://schemas.microsoft.com/office/drawing/2014/main" id="{2DFEC051-CAD8-DF10-44D2-E165D57A6A1F}"/>
              </a:ext>
            </a:extLst>
          </p:cNvPr>
          <p:cNvSpPr txBox="1">
            <a:spLocks/>
          </p:cNvSpPr>
          <p:nvPr/>
        </p:nvSpPr>
        <p:spPr bwMode="auto">
          <a:xfrm>
            <a:off x="-1" y="1136914"/>
            <a:ext cx="12094590" cy="284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GB" altLang="zh-CN" sz="3200" b="1" dirty="0">
                <a:latin typeface="Calibri" panose="020F0502020204030204" pitchFamily="34" charset="0"/>
                <a:cs typeface="Calibri" panose="020F0502020204030204" pitchFamily="34" charset="0"/>
              </a:rPr>
              <a:t>Current status:</a:t>
            </a:r>
          </a:p>
          <a:p>
            <a:pPr lvl="1">
              <a:lnSpc>
                <a:spcPct val="100000"/>
              </a:lnSpc>
              <a:spcBef>
                <a:spcPts val="0"/>
              </a:spcBef>
              <a:spcAft>
                <a:spcPts val="0"/>
              </a:spcAft>
            </a:pPr>
            <a:r>
              <a:rPr lang="en-GB" altLang="zh-CN" dirty="0">
                <a:latin typeface="Calibri" panose="020F0502020204030204" pitchFamily="34" charset="0"/>
                <a:cs typeface="Calibri" panose="020F0502020204030204" pitchFamily="34" charset="0"/>
              </a:rPr>
              <a:t>The following editor’s notes are captured in the CRs agreed at SA2#165:</a:t>
            </a:r>
            <a:endParaRPr lang="en-US" sz="1400" kern="100" dirty="0">
              <a:effectLst/>
              <a:latin typeface="DengXian" panose="02010600030101010101" pitchFamily="2" charset="-122"/>
              <a:ea typeface="DengXian" panose="02010600030101010101" pitchFamily="2" charset="-122"/>
              <a:cs typeface="Times New Roman" panose="02020603050405020304" pitchFamily="18" charset="0"/>
            </a:endParaRPr>
          </a:p>
          <a:p>
            <a:pPr lvl="2" indent="-540385">
              <a:spcAft>
                <a:spcPts val="900"/>
              </a:spcAft>
            </a:pPr>
            <a:r>
              <a:rPr lang="en-GB" sz="1400" dirty="0">
                <a:solidFill>
                  <a:srgbClr val="FF0000"/>
                </a:solidFill>
                <a:latin typeface="Times New Roman" panose="02020603050405020304" pitchFamily="18" charset="0"/>
                <a:ea typeface="DengXian" panose="02010600030101010101" pitchFamily="2" charset="-122"/>
              </a:rPr>
              <a:t>Editor’s Note</a:t>
            </a:r>
            <a:r>
              <a:rPr lang="en-US" sz="1400" dirty="0">
                <a:solidFill>
                  <a:srgbClr val="FF0000"/>
                </a:solidFill>
                <a:latin typeface="Times New Roman" panose="02020603050405020304" pitchFamily="18" charset="0"/>
                <a:ea typeface="DengXian" panose="02010600030101010101" pitchFamily="2" charset="-122"/>
              </a:rPr>
              <a:t>：</a:t>
            </a:r>
            <a:r>
              <a:rPr lang="en-GB" sz="1400" dirty="0">
                <a:solidFill>
                  <a:srgbClr val="FF0000"/>
                </a:solidFill>
                <a:latin typeface="Times New Roman" panose="02020603050405020304" pitchFamily="18" charset="0"/>
                <a:ea typeface="DengXian" panose="02010600030101010101" pitchFamily="2" charset="-122"/>
              </a:rPr>
              <a:t>Whether NWDAF as VFL server registers to NRF with VFL capability information is needed is FFS. (CR: 2411193 – vivo; Clause: 5.2)</a:t>
            </a:r>
            <a:endParaRPr lang="en-US" sz="1400" dirty="0">
              <a:solidFill>
                <a:srgbClr val="FF0000"/>
              </a:solidFill>
              <a:latin typeface="Times New Roman" panose="02020603050405020304" pitchFamily="18" charset="0"/>
              <a:ea typeface="DengXian" panose="02010600030101010101" pitchFamily="2" charset="-122"/>
            </a:endParaRPr>
          </a:p>
          <a:p>
            <a:pPr marL="1177925" lvl="1" indent="-540385">
              <a:spcAft>
                <a:spcPts val="900"/>
              </a:spcAft>
            </a:pPr>
            <a:r>
              <a:rPr lang="en-GB" sz="1400" dirty="0">
                <a:solidFill>
                  <a:srgbClr val="FF0000"/>
                </a:solidFill>
                <a:effectLst/>
                <a:latin typeface="Times New Roman" panose="02020603050405020304" pitchFamily="18" charset="0"/>
                <a:ea typeface="DengXian" panose="02010600030101010101" pitchFamily="2" charset="-122"/>
              </a:rPr>
              <a:t>Editor’s Note</a:t>
            </a:r>
            <a:r>
              <a:rPr lang="en-US" sz="1400" dirty="0">
                <a:solidFill>
                  <a:srgbClr val="FF0000"/>
                </a:solidFill>
                <a:effectLst/>
                <a:latin typeface="DengXian" panose="02010600030101010101" pitchFamily="2" charset="-122"/>
                <a:ea typeface="DengXian" panose="02010600030101010101" pitchFamily="2" charset="-122"/>
              </a:rPr>
              <a:t>：</a:t>
            </a:r>
            <a:r>
              <a:rPr lang="en-GB" sz="1400" dirty="0">
                <a:solidFill>
                  <a:srgbClr val="FF0000"/>
                </a:solidFill>
                <a:effectLst/>
                <a:latin typeface="Times New Roman" panose="02020603050405020304" pitchFamily="18" charset="0"/>
                <a:ea typeface="DengXian" panose="02010600030101010101" pitchFamily="2" charset="-122"/>
              </a:rPr>
              <a:t>Whether AF as VFL server registers to NRF with VFL capability information is needed is FFS. (CR: 2411193 – vivo; Clause: 5.X)</a:t>
            </a:r>
            <a:endParaRPr lang="en-US" sz="1400" dirty="0">
              <a:solidFill>
                <a:srgbClr val="FF0000"/>
              </a:solidFill>
              <a:effectLst/>
              <a:latin typeface="Times New Roman" panose="02020603050405020304" pitchFamily="18" charset="0"/>
              <a:ea typeface="DengXian" panose="02010600030101010101" pitchFamily="2" charset="-122"/>
            </a:endParaRPr>
          </a:p>
          <a:p>
            <a:pPr marL="1177925" lvl="1" indent="-540385">
              <a:spcAft>
                <a:spcPts val="900"/>
              </a:spcAft>
            </a:pPr>
            <a:r>
              <a:rPr lang="en-GB" sz="1400" dirty="0">
                <a:solidFill>
                  <a:srgbClr val="FF0000"/>
                </a:solidFill>
                <a:effectLst/>
                <a:latin typeface="Times New Roman" panose="02020603050405020304" pitchFamily="18" charset="0"/>
                <a:ea typeface="DengXian" panose="02010600030101010101" pitchFamily="2" charset="-122"/>
              </a:rPr>
              <a:t>Editor’s Note</a:t>
            </a:r>
            <a:r>
              <a:rPr lang="en-US" sz="1400" dirty="0">
                <a:solidFill>
                  <a:srgbClr val="FF0000"/>
                </a:solidFill>
                <a:effectLst/>
                <a:latin typeface="DengXian" panose="02010600030101010101" pitchFamily="2" charset="-122"/>
                <a:ea typeface="DengXian" panose="02010600030101010101" pitchFamily="2" charset="-122"/>
              </a:rPr>
              <a:t>：</a:t>
            </a:r>
            <a:r>
              <a:rPr lang="en-GB" sz="1400" dirty="0">
                <a:solidFill>
                  <a:srgbClr val="FF0000"/>
                </a:solidFill>
                <a:effectLst/>
                <a:latin typeface="Times New Roman" panose="02020603050405020304" pitchFamily="18" charset="0"/>
                <a:ea typeface="DengXian" panose="02010600030101010101" pitchFamily="2" charset="-122"/>
              </a:rPr>
              <a:t>Whether a discovery of an AF acting as VFL server is required and how it can be done is FFS. (CR: 2411193 – vivo; Clause: 6.2H.2.1.2)</a:t>
            </a:r>
            <a:endParaRPr lang="en-US" sz="1400" dirty="0">
              <a:solidFill>
                <a:srgbClr val="FF0000"/>
              </a:solidFill>
              <a:effectLst/>
              <a:latin typeface="Times New Roman" panose="02020603050405020304" pitchFamily="18" charset="0"/>
              <a:ea typeface="DengXian" panose="02010600030101010101" pitchFamily="2" charset="-122"/>
            </a:endParaRPr>
          </a:p>
          <a:p>
            <a:pPr marL="1177925" lvl="1" indent="-540385">
              <a:spcAft>
                <a:spcPts val="900"/>
              </a:spcAft>
            </a:pPr>
            <a:r>
              <a:rPr lang="en-GB" sz="1400" dirty="0">
                <a:solidFill>
                  <a:srgbClr val="FF0000"/>
                </a:solidFill>
                <a:effectLst/>
                <a:latin typeface="Times New Roman" panose="02020603050405020304" pitchFamily="18" charset="0"/>
                <a:ea typeface="DengXian" panose="02010600030101010101" pitchFamily="2" charset="-122"/>
              </a:rPr>
              <a:t>Editor’s note: whether to register and discover VFL server is FFS. (CR: 2410096 – ICS; Clause: 6.3.13, TS 23.501)</a:t>
            </a:r>
            <a:endParaRPr lang="en-US" sz="1400" dirty="0">
              <a:solidFill>
                <a:srgbClr val="FF0000"/>
              </a:solidFill>
              <a:effectLst/>
              <a:latin typeface="Times New Roman" panose="02020603050405020304" pitchFamily="18" charset="0"/>
              <a:ea typeface="DengXian" panose="02010600030101010101" pitchFamily="2" charset="-122"/>
            </a:endParaRPr>
          </a:p>
          <a:p>
            <a:pPr lvl="1">
              <a:lnSpc>
                <a:spcPct val="100000"/>
              </a:lnSpc>
              <a:spcBef>
                <a:spcPts val="0"/>
              </a:spcBef>
              <a:spcAft>
                <a:spcPts val="0"/>
              </a:spcAft>
            </a:pPr>
            <a:endParaRPr lang="en-GB" altLang="zh-C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095669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2160896" cy="1325563"/>
          </a:xfrm>
        </p:spPr>
        <p:txBody>
          <a:bodyPr/>
          <a:lstStyle/>
          <a:p>
            <a:r>
              <a:rPr lang="en-US" altLang="zh-CN" sz="2800" b="1" dirty="0"/>
              <a:t>Issue 4: Interaction between the VFL server and the consumer</a:t>
            </a:r>
            <a:endParaRPr lang="zh-CN" altLang="en-US" sz="2800" b="1" dirty="0"/>
          </a:p>
        </p:txBody>
      </p:sp>
      <p:sp>
        <p:nvSpPr>
          <p:cNvPr id="2" name="Content Placeholder 2">
            <a:extLst>
              <a:ext uri="{FF2B5EF4-FFF2-40B4-BE49-F238E27FC236}">
                <a16:creationId xmlns:a16="http://schemas.microsoft.com/office/drawing/2014/main" id="{2DFEC051-CAD8-DF10-44D2-E165D57A6A1F}"/>
              </a:ext>
            </a:extLst>
          </p:cNvPr>
          <p:cNvSpPr txBox="1">
            <a:spLocks/>
          </p:cNvSpPr>
          <p:nvPr/>
        </p:nvSpPr>
        <p:spPr bwMode="auto">
          <a:xfrm>
            <a:off x="215964" y="1136914"/>
            <a:ext cx="11303638" cy="485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en-GB" altLang="zh-CN" b="1" dirty="0">
                <a:latin typeface="Calibri" panose="020F0502020204030204" pitchFamily="34" charset="0"/>
                <a:cs typeface="Calibri" panose="020F0502020204030204" pitchFamily="34" charset="0"/>
              </a:rPr>
              <a:t>Current status:</a:t>
            </a:r>
          </a:p>
          <a:p>
            <a:pPr lvl="1">
              <a:spcAft>
                <a:spcPts val="900"/>
              </a:spcAft>
            </a:pPr>
            <a:r>
              <a:rPr lang="en-US" dirty="0">
                <a:latin typeface="Calibri" panose="020F0502020204030204" pitchFamily="34" charset="0"/>
                <a:cs typeface="Calibri" panose="020F0502020204030204" pitchFamily="34" charset="0"/>
              </a:rPr>
              <a:t>The following editor’s notes are captured in the CRs agreed at SA2#165:</a:t>
            </a:r>
          </a:p>
          <a:p>
            <a:pPr lvl="2" indent="-540385">
              <a:spcAft>
                <a:spcPts val="900"/>
              </a:spcAft>
            </a:pPr>
            <a:r>
              <a:rPr lang="en-GB" sz="1400" dirty="0">
                <a:solidFill>
                  <a:srgbClr val="FF0000"/>
                </a:solidFill>
                <a:effectLst/>
                <a:latin typeface="Times New Roman" panose="02020603050405020304" pitchFamily="18" charset="0"/>
                <a:ea typeface="Malgun Gothic" panose="020B0503020000020004" pitchFamily="34" charset="-127"/>
              </a:rPr>
              <a:t>Editor's note:	Whether the case that the </a:t>
            </a:r>
            <a:r>
              <a:rPr lang="en-GB" sz="1400" dirty="0" err="1">
                <a:solidFill>
                  <a:srgbClr val="FF0000"/>
                </a:solidFill>
                <a:effectLst/>
                <a:latin typeface="Times New Roman" panose="02020603050405020304" pitchFamily="18" charset="0"/>
                <a:ea typeface="Malgun Gothic" panose="020B0503020000020004" pitchFamily="34" charset="-127"/>
              </a:rPr>
              <a:t>AnLF</a:t>
            </a:r>
            <a:r>
              <a:rPr lang="en-GB" sz="1400" dirty="0">
                <a:solidFill>
                  <a:srgbClr val="FF0000"/>
                </a:solidFill>
                <a:effectLst/>
                <a:latin typeface="Times New Roman" panose="02020603050405020304" pitchFamily="18" charset="0"/>
                <a:ea typeface="Malgun Gothic" panose="020B0503020000020004" pitchFamily="34" charset="-127"/>
              </a:rPr>
              <a:t> can not </a:t>
            </a:r>
            <a:r>
              <a:rPr lang="en-GB" sz="1400" dirty="0" err="1">
                <a:solidFill>
                  <a:srgbClr val="FF0000"/>
                </a:solidFill>
                <a:effectLst/>
                <a:latin typeface="Times New Roman" panose="02020603050405020304" pitchFamily="18" charset="0"/>
                <a:ea typeface="Malgun Gothic" panose="020B0503020000020004" pitchFamily="34" charset="-127"/>
              </a:rPr>
              <a:t>generathe</a:t>
            </a:r>
            <a:r>
              <a:rPr lang="en-GB" sz="1400" dirty="0">
                <a:solidFill>
                  <a:srgbClr val="FF0000"/>
                </a:solidFill>
                <a:effectLst/>
                <a:latin typeface="Times New Roman" panose="02020603050405020304" pitchFamily="18" charset="0"/>
                <a:ea typeface="Malgun Gothic" panose="020B0503020000020004" pitchFamily="34" charset="-127"/>
              </a:rPr>
              <a:t> the analytics output but can determines the VFL server for the requested analytics is exist is FFS. Whether and how such NWDAF is capable to determine the NWDAF as VFL server is FFS. (CR: 2411192 – OPPO; Clause: 6.2H.2.4.1)</a:t>
            </a:r>
            <a:endParaRPr lang="en-US" sz="1400" dirty="0">
              <a:solidFill>
                <a:srgbClr val="FF0000"/>
              </a:solidFill>
              <a:effectLst/>
              <a:latin typeface="Times New Roman" panose="02020603050405020304" pitchFamily="18" charset="0"/>
              <a:ea typeface="Malgun Gothic" panose="020B0503020000020004" pitchFamily="34" charset="-127"/>
            </a:endParaRPr>
          </a:p>
          <a:p>
            <a:pPr lvl="2" indent="-540385">
              <a:spcAft>
                <a:spcPts val="900"/>
              </a:spcAft>
            </a:pPr>
            <a:r>
              <a:rPr lang="en-GB" sz="1400" dirty="0">
                <a:solidFill>
                  <a:srgbClr val="FF0000"/>
                </a:solidFill>
                <a:effectLst/>
                <a:latin typeface="Times New Roman" panose="02020603050405020304" pitchFamily="18" charset="0"/>
                <a:ea typeface="Malgun Gothic" panose="020B0503020000020004" pitchFamily="34" charset="-127"/>
              </a:rPr>
              <a:t>Editor’s Note: Further extensions are needed to show the interaction between consumer and VFL server. For example, how the consumer (i.e., NWDAF containing </a:t>
            </a:r>
            <a:r>
              <a:rPr lang="en-GB" sz="1400" dirty="0" err="1">
                <a:solidFill>
                  <a:srgbClr val="FF0000"/>
                </a:solidFill>
                <a:effectLst/>
                <a:latin typeface="Times New Roman" panose="02020603050405020304" pitchFamily="18" charset="0"/>
                <a:ea typeface="Malgun Gothic" panose="020B0503020000020004" pitchFamily="34" charset="-127"/>
              </a:rPr>
              <a:t>AnLF</a:t>
            </a:r>
            <a:r>
              <a:rPr lang="en-GB" sz="1400" dirty="0">
                <a:solidFill>
                  <a:srgbClr val="FF0000"/>
                </a:solidFill>
                <a:effectLst/>
                <a:latin typeface="Times New Roman" panose="02020603050405020304" pitchFamily="18" charset="0"/>
                <a:ea typeface="Malgun Gothic" panose="020B0503020000020004" pitchFamily="34" charset="-127"/>
              </a:rPr>
              <a:t>) sends a subscription request to VFL server</a:t>
            </a:r>
            <a:r>
              <a:rPr lang="en-GB" sz="1400" dirty="0">
                <a:solidFill>
                  <a:srgbClr val="FF0000"/>
                </a:solidFill>
                <a:effectLst/>
                <a:latin typeface="Times New Roman" panose="02020603050405020304" pitchFamily="18" charset="0"/>
                <a:ea typeface="SimSun" panose="02010600030101010101" pitchFamily="2" charset="-122"/>
              </a:rPr>
              <a:t> (CR: 2411194 – CMCC; Clause: 6.2H.2.3.1)</a:t>
            </a:r>
            <a:endParaRPr lang="en-US" sz="2400" dirty="0">
              <a:solidFill>
                <a:srgbClr val="000000"/>
              </a:solidFill>
              <a:effectLst/>
              <a:latin typeface="Times New Roman" panose="02020603050405020304" pitchFamily="18" charset="0"/>
              <a:ea typeface="Malgun Gothic" panose="020B0503020000020004" pitchFamily="34" charset="-127"/>
            </a:endParaRPr>
          </a:p>
          <a:p>
            <a:pPr lvl="0">
              <a:spcBef>
                <a:spcPts val="600"/>
              </a:spcBef>
              <a:spcAft>
                <a:spcPts val="600"/>
              </a:spcAft>
            </a:pPr>
            <a:r>
              <a:rPr lang="en-US" altLang="en-US" sz="1800" dirty="0">
                <a:cs typeface="Calibri" panose="020F0502020204030204" pitchFamily="34" charset="0"/>
              </a:rPr>
              <a:t>Based on the above Ens (the first one for the inference and the second one for the training), the following question has been proposed by the rapporteurs:</a:t>
            </a:r>
          </a:p>
          <a:p>
            <a:pPr marL="800100" lvl="1" indent="-342900" algn="just" fontAlgn="auto" hangingPunct="1">
              <a:spcAft>
                <a:spcPts val="900"/>
              </a:spcAft>
              <a:buFont typeface="+mj-lt"/>
              <a:buAutoNum type="arabicPeriod"/>
            </a:pPr>
            <a:r>
              <a:rPr lang="en-GB" sz="1600" dirty="0">
                <a:solidFill>
                  <a:srgbClr val="000000"/>
                </a:solidFill>
                <a:effectLst/>
                <a:latin typeface="Times New Roman" panose="02020603050405020304" pitchFamily="18" charset="0"/>
                <a:ea typeface="Malgun Gothic" panose="020B0503020000020004" pitchFamily="34" charset="-127"/>
                <a:cs typeface="Vrinda" panose="020B0502040204020203" pitchFamily="34" charset="0"/>
              </a:rPr>
              <a:t>Who can be the consumer of VFL server?</a:t>
            </a:r>
            <a:endParaRPr lang="en-US" sz="1600" dirty="0">
              <a:solidFill>
                <a:srgbClr val="000000"/>
              </a:solidFill>
              <a:effectLst/>
              <a:latin typeface="Times New Roman" panose="02020603050405020304" pitchFamily="18" charset="0"/>
              <a:ea typeface="Malgun Gothic" panose="020B0503020000020004" pitchFamily="34" charset="-127"/>
              <a:cs typeface="Vrinda" panose="020B0502040204020203" pitchFamily="34" charset="0"/>
            </a:endParaRPr>
          </a:p>
          <a:p>
            <a:pPr marL="800100" lvl="1" indent="-342900" algn="just" fontAlgn="auto" hangingPunct="1">
              <a:spcAft>
                <a:spcPts val="900"/>
              </a:spcAft>
              <a:buFont typeface="+mj-lt"/>
              <a:buAutoNum type="arabicPeriod"/>
            </a:pPr>
            <a:r>
              <a:rPr lang="en-GB" sz="1600" dirty="0">
                <a:solidFill>
                  <a:srgbClr val="000000"/>
                </a:solidFill>
                <a:effectLst/>
                <a:latin typeface="Times New Roman" panose="02020603050405020304" pitchFamily="18" charset="0"/>
                <a:ea typeface="Malgun Gothic" panose="020B0503020000020004" pitchFamily="34" charset="-127"/>
                <a:cs typeface="Vrinda" panose="020B0502040204020203" pitchFamily="34" charset="0"/>
              </a:rPr>
              <a:t>Under which condition the consumer will interact with the VFL server?</a:t>
            </a:r>
            <a:endParaRPr lang="en-US" sz="1600" dirty="0">
              <a:solidFill>
                <a:srgbClr val="000000"/>
              </a:solidFill>
              <a:effectLst/>
              <a:latin typeface="Times New Roman" panose="02020603050405020304" pitchFamily="18" charset="0"/>
              <a:ea typeface="Malgun Gothic" panose="020B0503020000020004" pitchFamily="34" charset="-127"/>
              <a:cs typeface="Vrinda" panose="020B0502040204020203" pitchFamily="34" charset="0"/>
            </a:endParaRPr>
          </a:p>
          <a:p>
            <a:pPr marL="800100" lvl="1" indent="-342900" algn="just" fontAlgn="auto" hangingPunct="1">
              <a:spcAft>
                <a:spcPts val="900"/>
              </a:spcAft>
              <a:buFont typeface="+mj-lt"/>
              <a:buAutoNum type="arabicPeriod"/>
            </a:pPr>
            <a:r>
              <a:rPr lang="en-GB" sz="1600" dirty="0">
                <a:solidFill>
                  <a:srgbClr val="000000"/>
                </a:solidFill>
                <a:effectLst/>
                <a:latin typeface="Times New Roman" panose="02020603050405020304" pitchFamily="18" charset="0"/>
                <a:ea typeface="Malgun Gothic" panose="020B0503020000020004" pitchFamily="34" charset="-127"/>
                <a:cs typeface="Vrinda" panose="020B0502040204020203" pitchFamily="34" charset="0"/>
              </a:rPr>
              <a:t>What (e.g. analytics output, ML model or other new info) and how to interact with VFL server by the consumer?</a:t>
            </a:r>
            <a:endParaRPr lang="en-US" sz="1600" dirty="0">
              <a:solidFill>
                <a:srgbClr val="000000"/>
              </a:solidFill>
              <a:effectLst/>
              <a:latin typeface="Times New Roman" panose="02020603050405020304" pitchFamily="18" charset="0"/>
              <a:ea typeface="Malgun Gothic" panose="020B0503020000020004" pitchFamily="34" charset="-127"/>
              <a:cs typeface="Vrinda" panose="020B0502040204020203" pitchFamily="34" charset="0"/>
            </a:endParaRPr>
          </a:p>
          <a:p>
            <a:pPr hangingPunct="0">
              <a:spcAft>
                <a:spcPts val="900"/>
              </a:spcAft>
            </a:pPr>
            <a:endParaRPr lang="en-US" sz="1800" dirty="0">
              <a:solidFill>
                <a:srgbClr val="000000"/>
              </a:solidFill>
              <a:effectLst/>
              <a:latin typeface="Times New Roman" panose="02020603050405020304" pitchFamily="18" charset="0"/>
              <a:ea typeface="Malgun Gothic" panose="020B0503020000020004" pitchFamily="34" charset="-127"/>
            </a:endParaRPr>
          </a:p>
          <a:p>
            <a:pPr lvl="1">
              <a:lnSpc>
                <a:spcPct val="100000"/>
              </a:lnSpc>
              <a:spcBef>
                <a:spcPts val="0"/>
              </a:spcBef>
              <a:spcAft>
                <a:spcPts val="0"/>
              </a:spcAft>
            </a:pPr>
            <a:endParaRPr lang="en-GB" altLang="zh-CN"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2346323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022D1-ED6B-B14C-1B2D-24A262356516}"/>
              </a:ext>
            </a:extLst>
          </p:cNvPr>
          <p:cNvSpPr>
            <a:spLocks noGrp="1"/>
          </p:cNvSpPr>
          <p:nvPr>
            <p:ph type="title"/>
          </p:nvPr>
        </p:nvSpPr>
        <p:spPr>
          <a:xfrm>
            <a:off x="399854" y="365125"/>
            <a:ext cx="11096133" cy="502141"/>
          </a:xfrm>
        </p:spPr>
        <p:txBody>
          <a:bodyPr/>
          <a:lstStyle/>
          <a:p>
            <a:r>
              <a:rPr lang="en-US" sz="3600" dirty="0"/>
              <a:t>Training – Interactions between consumer and VFL Server</a:t>
            </a:r>
          </a:p>
        </p:txBody>
      </p:sp>
      <p:sp>
        <p:nvSpPr>
          <p:cNvPr id="3" name="Content Placeholder 2">
            <a:extLst>
              <a:ext uri="{FF2B5EF4-FFF2-40B4-BE49-F238E27FC236}">
                <a16:creationId xmlns:a16="http://schemas.microsoft.com/office/drawing/2014/main" id="{4FD62B97-B52A-0CCF-4B79-FE72C2B06275}"/>
              </a:ext>
            </a:extLst>
          </p:cNvPr>
          <p:cNvSpPr>
            <a:spLocks noGrp="1"/>
          </p:cNvSpPr>
          <p:nvPr>
            <p:ph idx="1"/>
          </p:nvPr>
        </p:nvSpPr>
        <p:spPr>
          <a:xfrm>
            <a:off x="489408" y="1184603"/>
            <a:ext cx="10515600" cy="884581"/>
          </a:xfrm>
        </p:spPr>
        <p:txBody>
          <a:bodyPr/>
          <a:lstStyle/>
          <a:p>
            <a:r>
              <a:rPr lang="en-US" sz="18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For </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training </a:t>
            </a:r>
            <a:r>
              <a:rPr lang="en-US" sz="18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rPr>
              <a:t>a VFL server is either an NWDAF containing MTLF or an AF. </a:t>
            </a:r>
          </a:p>
          <a:p>
            <a:r>
              <a:rPr lang="en-US" sz="1800" b="1"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Option 1: </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The </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AnLF</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may retrieve a ML Model from MTLF.</a:t>
            </a:r>
          </a:p>
          <a:p>
            <a:pPr marL="800100" lvl="1" indent="-342900">
              <a:buClr>
                <a:schemeClr val="accent1"/>
              </a:buClr>
              <a:buFont typeface="+mj-lt"/>
              <a:buAutoNum type="alphaLcParenR"/>
            </a:pPr>
            <a:r>
              <a:rPr lang="en-US" sz="14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The MTLF knows that the AF does not provide </a:t>
            </a:r>
            <a:r>
              <a:rPr lang="en-US" sz="14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QoE</a:t>
            </a:r>
            <a:r>
              <a:rPr lang="en-US" sz="14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but it knows that AF will do VFL. </a:t>
            </a:r>
            <a:r>
              <a:rPr lang="en-US" sz="1400" dirty="0">
                <a:solidFill>
                  <a:schemeClr val="accent5"/>
                </a:solidFill>
                <a:latin typeface="Times New Roman" panose="02020603050405020304" pitchFamily="18" charset="0"/>
                <a:ea typeface="Malgun Gothic" panose="020B0503020000020004" pitchFamily="34" charset="-127"/>
                <a:cs typeface="Times New Roman" panose="02020603050405020304" pitchFamily="18" charset="0"/>
              </a:rPr>
              <a:t>VFL Server capability of the AF needs to be registered to NRF</a:t>
            </a:r>
            <a:r>
              <a:rPr lang="en-US" sz="14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t>
            </a:r>
          </a:p>
          <a:p>
            <a:pPr marL="800100" lvl="1" indent="-342900">
              <a:buFont typeface="+mj-lt"/>
              <a:buAutoNum type="alphaLcParenR"/>
            </a:pPr>
            <a:r>
              <a:rPr lang="en-US" sz="14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The MTLF is a VFL Server. No VFL Server capability needs to be registered in NRF.</a:t>
            </a:r>
          </a:p>
          <a:p>
            <a:pPr marL="0" indent="0">
              <a:buNone/>
            </a:pPr>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endParaRPr lang="en-US" sz="18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p>
            <a:endParaRPr lang="en-US" dirty="0"/>
          </a:p>
        </p:txBody>
      </p:sp>
      <p:sp>
        <p:nvSpPr>
          <p:cNvPr id="42" name="Content Placeholder 2">
            <a:extLst>
              <a:ext uri="{FF2B5EF4-FFF2-40B4-BE49-F238E27FC236}">
                <a16:creationId xmlns:a16="http://schemas.microsoft.com/office/drawing/2014/main" id="{32A68155-C9EC-301B-0BEE-2667B9917F26}"/>
              </a:ext>
            </a:extLst>
          </p:cNvPr>
          <p:cNvSpPr txBox="1">
            <a:spLocks/>
          </p:cNvSpPr>
          <p:nvPr/>
        </p:nvSpPr>
        <p:spPr bwMode="auto">
          <a:xfrm>
            <a:off x="552255" y="4377146"/>
            <a:ext cx="10515600" cy="106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Option 2</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The consumer request Analytics from </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AnLF</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then the </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AnLF</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is also MTLF and VFL Server. Everything is internal. </a:t>
            </a:r>
            <a:r>
              <a:rPr lang="en-US" sz="1800" dirty="0">
                <a:solidFill>
                  <a:schemeClr val="accent5"/>
                </a:solidFill>
                <a:latin typeface="Times New Roman" panose="02020603050405020304" pitchFamily="18" charset="0"/>
                <a:ea typeface="Malgun Gothic" panose="020B0503020000020004" pitchFamily="34" charset="-127"/>
                <a:cs typeface="Times New Roman" panose="02020603050405020304" pitchFamily="18" charset="0"/>
              </a:rPr>
              <a:t>No need to register VFL Server to NRF. </a:t>
            </a:r>
            <a:r>
              <a:rPr lang="en-US" sz="1800" dirty="0">
                <a:latin typeface="Times New Roman" panose="02020603050405020304" pitchFamily="18" charset="0"/>
                <a:ea typeface="Malgun Gothic" panose="020B0503020000020004" pitchFamily="34" charset="-127"/>
                <a:cs typeface="Times New Roman" panose="02020603050405020304" pitchFamily="18" charset="0"/>
              </a:rPr>
              <a:t>Same as b) above, but </a:t>
            </a:r>
            <a:r>
              <a:rPr lang="en-US" sz="1800" dirty="0" err="1">
                <a:latin typeface="Times New Roman" panose="02020603050405020304" pitchFamily="18" charset="0"/>
                <a:ea typeface="Malgun Gothic" panose="020B0503020000020004" pitchFamily="34" charset="-127"/>
                <a:cs typeface="Times New Roman" panose="02020603050405020304" pitchFamily="18" charset="0"/>
              </a:rPr>
              <a:t>AnLF</a:t>
            </a:r>
            <a:r>
              <a:rPr lang="en-US" sz="1800" dirty="0">
                <a:latin typeface="Times New Roman" panose="02020603050405020304" pitchFamily="18" charset="0"/>
                <a:ea typeface="Malgun Gothic" panose="020B0503020000020004" pitchFamily="34" charset="-127"/>
                <a:cs typeface="Times New Roman" panose="02020603050405020304" pitchFamily="18" charset="0"/>
              </a:rPr>
              <a:t> and MTLF collocated.</a:t>
            </a:r>
          </a:p>
          <a:p>
            <a:pPr marL="0" indent="0">
              <a:buFontTx/>
              <a:buNone/>
            </a:pPr>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endParaRPr lang="en-US" dirty="0"/>
          </a:p>
        </p:txBody>
      </p:sp>
      <p:graphicFrame>
        <p:nvGraphicFramePr>
          <p:cNvPr id="7" name="Object 6">
            <a:extLst>
              <a:ext uri="{FF2B5EF4-FFF2-40B4-BE49-F238E27FC236}">
                <a16:creationId xmlns:a16="http://schemas.microsoft.com/office/drawing/2014/main" id="{150106A2-0582-A80B-59BA-6D608DA82072}"/>
              </a:ext>
            </a:extLst>
          </p:cNvPr>
          <p:cNvGraphicFramePr>
            <a:graphicFrameLocks noChangeAspect="1"/>
          </p:cNvGraphicFramePr>
          <p:nvPr>
            <p:extLst>
              <p:ext uri="{D42A27DB-BD31-4B8C-83A1-F6EECF244321}">
                <p14:modId xmlns:p14="http://schemas.microsoft.com/office/powerpoint/2010/main" val="1266159917"/>
              </p:ext>
            </p:extLst>
          </p:nvPr>
        </p:nvGraphicFramePr>
        <p:xfrm>
          <a:off x="1888799" y="5011117"/>
          <a:ext cx="6127750" cy="1250950"/>
        </p:xfrm>
        <a:graphic>
          <a:graphicData uri="http://schemas.openxmlformats.org/presentationml/2006/ole">
            <mc:AlternateContent xmlns:mc="http://schemas.openxmlformats.org/markup-compatibility/2006">
              <mc:Choice xmlns:v="urn:schemas-microsoft-com:vml" Requires="v">
                <p:oleObj name="Visio" r:id="rId3" imgW="4126283" imgH="971432" progId="Visio.Drawing.15">
                  <p:embed/>
                </p:oleObj>
              </mc:Choice>
              <mc:Fallback>
                <p:oleObj name="Visio" r:id="rId3" imgW="4126283" imgH="971432" progId="Visio.Drawing.15">
                  <p:embed/>
                  <p:pic>
                    <p:nvPicPr>
                      <p:cNvPr id="7" name="Object 6">
                        <a:extLst>
                          <a:ext uri="{FF2B5EF4-FFF2-40B4-BE49-F238E27FC236}">
                            <a16:creationId xmlns:a16="http://schemas.microsoft.com/office/drawing/2014/main" id="{150106A2-0582-A80B-59BA-6D608DA82072}"/>
                          </a:ext>
                        </a:extLst>
                      </p:cNvPr>
                      <p:cNvPicPr/>
                      <p:nvPr/>
                    </p:nvPicPr>
                    <p:blipFill>
                      <a:blip r:embed="rId4"/>
                      <a:stretch>
                        <a:fillRect/>
                      </a:stretch>
                    </p:blipFill>
                    <p:spPr>
                      <a:xfrm>
                        <a:off x="1888799" y="5011117"/>
                        <a:ext cx="6127750" cy="125095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2F2AA520-D9AC-5AEC-B5BE-0B5BF5B3C533}"/>
              </a:ext>
            </a:extLst>
          </p:cNvPr>
          <p:cNvGraphicFramePr>
            <a:graphicFrameLocks noChangeAspect="1"/>
          </p:cNvGraphicFramePr>
          <p:nvPr>
            <p:extLst>
              <p:ext uri="{D42A27DB-BD31-4B8C-83A1-F6EECF244321}">
                <p14:modId xmlns:p14="http://schemas.microsoft.com/office/powerpoint/2010/main" val="3678221372"/>
              </p:ext>
            </p:extLst>
          </p:nvPr>
        </p:nvGraphicFramePr>
        <p:xfrm>
          <a:off x="489408" y="2416802"/>
          <a:ext cx="10477500" cy="1988746"/>
        </p:xfrm>
        <a:graphic>
          <a:graphicData uri="http://schemas.openxmlformats.org/presentationml/2006/ole">
            <mc:AlternateContent xmlns:mc="http://schemas.openxmlformats.org/markup-compatibility/2006">
              <mc:Choice xmlns:v="urn:schemas-microsoft-com:vml" Requires="v">
                <p:oleObj name="Visio" r:id="rId5" imgW="8747618" imgH="1832571" progId="Visio.Drawing.15">
                  <p:embed/>
                </p:oleObj>
              </mc:Choice>
              <mc:Fallback>
                <p:oleObj name="Visio" r:id="rId5" imgW="8747618" imgH="1832571" progId="Visio.Drawing.15">
                  <p:embed/>
                  <p:pic>
                    <p:nvPicPr>
                      <p:cNvPr id="4" name="Object 3">
                        <a:extLst>
                          <a:ext uri="{FF2B5EF4-FFF2-40B4-BE49-F238E27FC236}">
                            <a16:creationId xmlns:a16="http://schemas.microsoft.com/office/drawing/2014/main" id="{2F2AA520-D9AC-5AEC-B5BE-0B5BF5B3C533}"/>
                          </a:ext>
                        </a:extLst>
                      </p:cNvPr>
                      <p:cNvPicPr/>
                      <p:nvPr/>
                    </p:nvPicPr>
                    <p:blipFill>
                      <a:blip r:embed="rId6"/>
                      <a:stretch>
                        <a:fillRect/>
                      </a:stretch>
                    </p:blipFill>
                    <p:spPr>
                      <a:xfrm>
                        <a:off x="489408" y="2416802"/>
                        <a:ext cx="10477500" cy="1988746"/>
                      </a:xfrm>
                      <a:prstGeom prst="rect">
                        <a:avLst/>
                      </a:prstGeom>
                    </p:spPr>
                  </p:pic>
                </p:oleObj>
              </mc:Fallback>
            </mc:AlternateContent>
          </a:graphicData>
        </a:graphic>
      </p:graphicFrame>
    </p:spTree>
    <p:extLst>
      <p:ext uri="{BB962C8B-B14F-4D97-AF65-F5344CB8AC3E}">
        <p14:creationId xmlns:p14="http://schemas.microsoft.com/office/powerpoint/2010/main" val="132000705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022D1-ED6B-B14C-1B2D-24A262356516}"/>
              </a:ext>
            </a:extLst>
          </p:cNvPr>
          <p:cNvSpPr>
            <a:spLocks noGrp="1"/>
          </p:cNvSpPr>
          <p:nvPr>
            <p:ph type="title"/>
          </p:nvPr>
        </p:nvSpPr>
        <p:spPr>
          <a:xfrm>
            <a:off x="399854" y="365125"/>
            <a:ext cx="11096133" cy="502141"/>
          </a:xfrm>
        </p:spPr>
        <p:txBody>
          <a:bodyPr/>
          <a:lstStyle/>
          <a:p>
            <a:r>
              <a:rPr lang="en-US" sz="3600" dirty="0"/>
              <a:t>Training – Interactions between consumer and VFL Server</a:t>
            </a:r>
          </a:p>
        </p:txBody>
      </p:sp>
      <p:sp>
        <p:nvSpPr>
          <p:cNvPr id="3" name="Content Placeholder 2">
            <a:extLst>
              <a:ext uri="{FF2B5EF4-FFF2-40B4-BE49-F238E27FC236}">
                <a16:creationId xmlns:a16="http://schemas.microsoft.com/office/drawing/2014/main" id="{4FD62B97-B52A-0CCF-4B79-FE72C2B06275}"/>
              </a:ext>
            </a:extLst>
          </p:cNvPr>
          <p:cNvSpPr>
            <a:spLocks noGrp="1"/>
          </p:cNvSpPr>
          <p:nvPr>
            <p:ph idx="1"/>
          </p:nvPr>
        </p:nvSpPr>
        <p:spPr>
          <a:xfrm>
            <a:off x="489408" y="1184602"/>
            <a:ext cx="10515600" cy="1275793"/>
          </a:xfrm>
        </p:spPr>
        <p:txBody>
          <a:bodyPr/>
          <a:lstStyle/>
          <a:p>
            <a:r>
              <a:rPr lang="en-US" sz="1800" b="1"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Option 3: </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The consumer finds the provider of </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AnalyticID</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and support for the </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AnalyticsSubscription</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/request service via NRF. </a:t>
            </a:r>
            <a:r>
              <a:rPr lang="en-US" sz="1800" dirty="0">
                <a:solidFill>
                  <a:schemeClr val="accent5"/>
                </a:solidFill>
                <a:latin typeface="Times New Roman" panose="02020603050405020304" pitchFamily="18" charset="0"/>
                <a:ea typeface="Malgun Gothic" panose="020B0503020000020004" pitchFamily="34" charset="-127"/>
                <a:cs typeface="Times New Roman" panose="02020603050405020304" pitchFamily="18" charset="0"/>
              </a:rPr>
              <a:t>No discovery of VFL Server is required</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See slide 12 NWDAF as Sever and AF as server option 1)</a:t>
            </a:r>
          </a:p>
          <a:p>
            <a:pPr marL="800100" lvl="1" indent="-342900">
              <a:buClr>
                <a:srgbClr val="0070C0"/>
              </a:buClr>
              <a:buFont typeface="+mj-lt"/>
              <a:buAutoNum type="alphaLcParenR"/>
            </a:pPr>
            <a:r>
              <a:rPr lang="en-US" sz="14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The AF may need to train the ML Model. The AF is the VFL Server</a:t>
            </a:r>
          </a:p>
          <a:p>
            <a:pPr marL="800100" lvl="1" indent="-342900">
              <a:buClr>
                <a:srgbClr val="FF0000"/>
              </a:buClr>
              <a:buFont typeface="+mj-lt"/>
              <a:buAutoNum type="alphaLcParenR"/>
            </a:pPr>
            <a:r>
              <a:rPr lang="en-US" sz="14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The NWDAF/</a:t>
            </a:r>
            <a:r>
              <a:rPr lang="en-US" sz="14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AnLF</a:t>
            </a:r>
            <a:r>
              <a:rPr lang="en-US" sz="14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/MTLF may need to train the </a:t>
            </a:r>
            <a:r>
              <a:rPr lang="en-US" sz="14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MLModel</a:t>
            </a:r>
            <a:r>
              <a:rPr lang="en-US" sz="14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the NWDAF is a VFL Server. </a:t>
            </a:r>
            <a:r>
              <a:rPr lang="en-US" sz="1400" u="sng"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This is the same as option 2.</a:t>
            </a:r>
          </a:p>
          <a:p>
            <a:pPr marL="0" indent="0">
              <a:buNone/>
            </a:pPr>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endParaRPr lang="en-US" sz="18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p>
            <a:endParaRPr lang="en-US" dirty="0"/>
          </a:p>
        </p:txBody>
      </p:sp>
      <p:sp>
        <p:nvSpPr>
          <p:cNvPr id="42" name="Content Placeholder 2">
            <a:extLst>
              <a:ext uri="{FF2B5EF4-FFF2-40B4-BE49-F238E27FC236}">
                <a16:creationId xmlns:a16="http://schemas.microsoft.com/office/drawing/2014/main" id="{32A68155-C9EC-301B-0BEE-2667B9917F26}"/>
              </a:ext>
            </a:extLst>
          </p:cNvPr>
          <p:cNvSpPr txBox="1">
            <a:spLocks/>
          </p:cNvSpPr>
          <p:nvPr/>
        </p:nvSpPr>
        <p:spPr bwMode="auto">
          <a:xfrm>
            <a:off x="690120" y="3959959"/>
            <a:ext cx="10515600" cy="85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Option 4: </a:t>
            </a:r>
            <a:r>
              <a:rPr lang="en-US" sz="16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The consumer finds the provider of </a:t>
            </a:r>
            <a:r>
              <a:rPr lang="en-US" sz="16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AnalyticID</a:t>
            </a:r>
            <a:r>
              <a:rPr lang="en-US" sz="16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and support for the </a:t>
            </a:r>
            <a:r>
              <a:rPr lang="en-US" sz="16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AnalyticsSubscription</a:t>
            </a:r>
            <a:r>
              <a:rPr lang="en-US" sz="16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/request Analytics via NRF. The </a:t>
            </a:r>
            <a:r>
              <a:rPr lang="en-US" sz="16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AnLF</a:t>
            </a:r>
            <a:r>
              <a:rPr lang="en-US" sz="16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knows that the AnalyticsId is provided by an AF. </a:t>
            </a:r>
            <a:r>
              <a:rPr lang="en-US" sz="1600" dirty="0">
                <a:solidFill>
                  <a:schemeClr val="accent5"/>
                </a:solidFill>
                <a:latin typeface="Times New Roman" panose="02020603050405020304" pitchFamily="18" charset="0"/>
                <a:ea typeface="Malgun Gothic" panose="020B0503020000020004" pitchFamily="34" charset="-127"/>
                <a:cs typeface="Times New Roman" panose="02020603050405020304" pitchFamily="18" charset="0"/>
              </a:rPr>
              <a:t>No need to discover the VFL Server</a:t>
            </a:r>
            <a:r>
              <a:rPr lang="en-US" sz="16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the </a:t>
            </a:r>
            <a:r>
              <a:rPr lang="en-US" sz="16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AnalyticsID</a:t>
            </a:r>
            <a:r>
              <a:rPr lang="en-US" sz="16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and support for </a:t>
            </a:r>
            <a:r>
              <a:rPr lang="en-US" sz="16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AnalyticsSubscription</a:t>
            </a:r>
            <a:r>
              <a:rPr lang="en-US" sz="16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service is used instead. See slide 12 AF as VFL Server option 2)</a:t>
            </a:r>
          </a:p>
          <a:p>
            <a:pPr marL="0" indent="0">
              <a:buFontTx/>
              <a:buNone/>
            </a:pPr>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pPr marL="0" indent="0">
              <a:buNone/>
            </a:pPr>
            <a:endParaRPr lang="en-US" dirty="0"/>
          </a:p>
        </p:txBody>
      </p:sp>
      <p:graphicFrame>
        <p:nvGraphicFramePr>
          <p:cNvPr id="5" name="Object 4">
            <a:extLst>
              <a:ext uri="{FF2B5EF4-FFF2-40B4-BE49-F238E27FC236}">
                <a16:creationId xmlns:a16="http://schemas.microsoft.com/office/drawing/2014/main" id="{830A8152-BA33-63C7-2F8B-6DBFD52F779B}"/>
              </a:ext>
            </a:extLst>
          </p:cNvPr>
          <p:cNvGraphicFramePr>
            <a:graphicFrameLocks noChangeAspect="1"/>
          </p:cNvGraphicFramePr>
          <p:nvPr>
            <p:extLst>
              <p:ext uri="{D42A27DB-BD31-4B8C-83A1-F6EECF244321}">
                <p14:modId xmlns:p14="http://schemas.microsoft.com/office/powerpoint/2010/main" val="1217616795"/>
              </p:ext>
            </p:extLst>
          </p:nvPr>
        </p:nvGraphicFramePr>
        <p:xfrm>
          <a:off x="2013196" y="2509295"/>
          <a:ext cx="6049962" cy="1401763"/>
        </p:xfrm>
        <a:graphic>
          <a:graphicData uri="http://schemas.openxmlformats.org/presentationml/2006/ole">
            <mc:AlternateContent xmlns:mc="http://schemas.openxmlformats.org/markup-compatibility/2006">
              <mc:Choice xmlns:v="urn:schemas-microsoft-com:vml" Requires="v">
                <p:oleObj name="Visio" r:id="rId3" imgW="4800813" imgH="1402001" progId="Visio.Drawing.15">
                  <p:embed/>
                </p:oleObj>
              </mc:Choice>
              <mc:Fallback>
                <p:oleObj name="Visio" r:id="rId3" imgW="4800813" imgH="1402001" progId="Visio.Drawing.15">
                  <p:embed/>
                  <p:pic>
                    <p:nvPicPr>
                      <p:cNvPr id="5" name="Object 4">
                        <a:extLst>
                          <a:ext uri="{FF2B5EF4-FFF2-40B4-BE49-F238E27FC236}">
                            <a16:creationId xmlns:a16="http://schemas.microsoft.com/office/drawing/2014/main" id="{830A8152-BA33-63C7-2F8B-6DBFD52F779B}"/>
                          </a:ext>
                        </a:extLst>
                      </p:cNvPr>
                      <p:cNvPicPr/>
                      <p:nvPr/>
                    </p:nvPicPr>
                    <p:blipFill>
                      <a:blip r:embed="rId4"/>
                      <a:stretch>
                        <a:fillRect/>
                      </a:stretch>
                    </p:blipFill>
                    <p:spPr>
                      <a:xfrm>
                        <a:off x="2013196" y="2509295"/>
                        <a:ext cx="6049962" cy="1401763"/>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62447284-45FB-5324-2D54-9D61C847C450}"/>
              </a:ext>
            </a:extLst>
          </p:cNvPr>
          <p:cNvGraphicFramePr>
            <a:graphicFrameLocks noChangeAspect="1"/>
          </p:cNvGraphicFramePr>
          <p:nvPr>
            <p:extLst>
              <p:ext uri="{D42A27DB-BD31-4B8C-83A1-F6EECF244321}">
                <p14:modId xmlns:p14="http://schemas.microsoft.com/office/powerpoint/2010/main" val="3428396134"/>
              </p:ext>
            </p:extLst>
          </p:nvPr>
        </p:nvGraphicFramePr>
        <p:xfrm>
          <a:off x="1073461" y="5046171"/>
          <a:ext cx="10183501" cy="789721"/>
        </p:xfrm>
        <a:graphic>
          <a:graphicData uri="http://schemas.openxmlformats.org/presentationml/2006/ole">
            <mc:AlternateContent xmlns:mc="http://schemas.openxmlformats.org/markup-compatibility/2006">
              <mc:Choice xmlns:v="urn:schemas-microsoft-com:vml" Requires="v">
                <p:oleObj name="Visio" r:id="rId5" imgW="6633015" imgH="514562" progId="Visio.Drawing.15">
                  <p:embed/>
                </p:oleObj>
              </mc:Choice>
              <mc:Fallback>
                <p:oleObj name="Visio" r:id="rId5" imgW="6633015" imgH="514562" progId="Visio.Drawing.15">
                  <p:embed/>
                  <p:pic>
                    <p:nvPicPr>
                      <p:cNvPr id="7" name="Object 6">
                        <a:extLst>
                          <a:ext uri="{FF2B5EF4-FFF2-40B4-BE49-F238E27FC236}">
                            <a16:creationId xmlns:a16="http://schemas.microsoft.com/office/drawing/2014/main" id="{62447284-45FB-5324-2D54-9D61C847C450}"/>
                          </a:ext>
                        </a:extLst>
                      </p:cNvPr>
                      <p:cNvPicPr/>
                      <p:nvPr/>
                    </p:nvPicPr>
                    <p:blipFill>
                      <a:blip r:embed="rId6"/>
                      <a:stretch>
                        <a:fillRect/>
                      </a:stretch>
                    </p:blipFill>
                    <p:spPr>
                      <a:xfrm>
                        <a:off x="1073461" y="5046171"/>
                        <a:ext cx="10183501" cy="789721"/>
                      </a:xfrm>
                      <a:prstGeom prst="rect">
                        <a:avLst/>
                      </a:prstGeom>
                    </p:spPr>
                  </p:pic>
                </p:oleObj>
              </mc:Fallback>
            </mc:AlternateContent>
          </a:graphicData>
        </a:graphic>
      </p:graphicFrame>
    </p:spTree>
    <p:extLst>
      <p:ext uri="{BB962C8B-B14F-4D97-AF65-F5344CB8AC3E}">
        <p14:creationId xmlns:p14="http://schemas.microsoft.com/office/powerpoint/2010/main" val="278981789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022D1-ED6B-B14C-1B2D-24A262356516}"/>
              </a:ext>
            </a:extLst>
          </p:cNvPr>
          <p:cNvSpPr>
            <a:spLocks noGrp="1"/>
          </p:cNvSpPr>
          <p:nvPr>
            <p:ph type="title"/>
          </p:nvPr>
        </p:nvSpPr>
        <p:spPr>
          <a:xfrm>
            <a:off x="399854" y="365125"/>
            <a:ext cx="11096133" cy="502141"/>
          </a:xfrm>
        </p:spPr>
        <p:txBody>
          <a:bodyPr/>
          <a:lstStyle/>
          <a:p>
            <a:r>
              <a:rPr lang="en-US" sz="3600" dirty="0"/>
              <a:t>Inference – Interactions between consumer and VFL Server</a:t>
            </a:r>
          </a:p>
        </p:txBody>
      </p:sp>
      <p:sp>
        <p:nvSpPr>
          <p:cNvPr id="3" name="Content Placeholder 2">
            <a:extLst>
              <a:ext uri="{FF2B5EF4-FFF2-40B4-BE49-F238E27FC236}">
                <a16:creationId xmlns:a16="http://schemas.microsoft.com/office/drawing/2014/main" id="{4FD62B97-B52A-0CCF-4B79-FE72C2B06275}"/>
              </a:ext>
            </a:extLst>
          </p:cNvPr>
          <p:cNvSpPr>
            <a:spLocks noGrp="1"/>
          </p:cNvSpPr>
          <p:nvPr>
            <p:ph idx="1"/>
          </p:nvPr>
        </p:nvSpPr>
        <p:spPr>
          <a:xfrm>
            <a:off x="489408" y="1236455"/>
            <a:ext cx="10515600" cy="502141"/>
          </a:xfrm>
        </p:spPr>
        <p:txBody>
          <a:bodyPr/>
          <a:lstStyle/>
          <a:p>
            <a:r>
              <a:rPr lang="en-US" sz="1800" b="1"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Option 1: </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AnLF</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knows that the AF or NWDAF/</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AnLF</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/MTLF supports </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AnalyticsID</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it learned it during training. No VFL Server discovery.</a:t>
            </a:r>
          </a:p>
          <a:p>
            <a:pPr marL="0" indent="0">
              <a:buNone/>
            </a:pPr>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endParaRPr lang="en-US" sz="18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p>
            <a:endParaRPr lang="en-US" dirty="0"/>
          </a:p>
        </p:txBody>
      </p:sp>
      <p:graphicFrame>
        <p:nvGraphicFramePr>
          <p:cNvPr id="4" name="Object 3">
            <a:extLst>
              <a:ext uri="{FF2B5EF4-FFF2-40B4-BE49-F238E27FC236}">
                <a16:creationId xmlns:a16="http://schemas.microsoft.com/office/drawing/2014/main" id="{ACF5FF2D-2182-28D6-EC4D-133985A524EF}"/>
              </a:ext>
            </a:extLst>
          </p:cNvPr>
          <p:cNvGraphicFramePr>
            <a:graphicFrameLocks noChangeAspect="1"/>
          </p:cNvGraphicFramePr>
          <p:nvPr>
            <p:extLst>
              <p:ext uri="{D42A27DB-BD31-4B8C-83A1-F6EECF244321}">
                <p14:modId xmlns:p14="http://schemas.microsoft.com/office/powerpoint/2010/main" val="3476939356"/>
              </p:ext>
            </p:extLst>
          </p:nvPr>
        </p:nvGraphicFramePr>
        <p:xfrm>
          <a:off x="646113" y="1809945"/>
          <a:ext cx="8077200" cy="2422329"/>
        </p:xfrm>
        <a:graphic>
          <a:graphicData uri="http://schemas.openxmlformats.org/presentationml/2006/ole">
            <mc:AlternateContent xmlns:mc="http://schemas.openxmlformats.org/markup-compatibility/2006">
              <mc:Choice xmlns:v="urn:schemas-microsoft-com:vml" Requires="v">
                <p:oleObj name="Visio" r:id="rId2" imgW="5478745" imgH="1965771" progId="Visio.Drawing.15">
                  <p:embed/>
                </p:oleObj>
              </mc:Choice>
              <mc:Fallback>
                <p:oleObj name="Visio" r:id="rId2" imgW="5478745" imgH="1965771" progId="Visio.Drawing.15">
                  <p:embed/>
                  <p:pic>
                    <p:nvPicPr>
                      <p:cNvPr id="4" name="Object 3">
                        <a:extLst>
                          <a:ext uri="{FF2B5EF4-FFF2-40B4-BE49-F238E27FC236}">
                            <a16:creationId xmlns:a16="http://schemas.microsoft.com/office/drawing/2014/main" id="{ACF5FF2D-2182-28D6-EC4D-133985A524EF}"/>
                          </a:ext>
                        </a:extLst>
                      </p:cNvPr>
                      <p:cNvPicPr/>
                      <p:nvPr/>
                    </p:nvPicPr>
                    <p:blipFill>
                      <a:blip r:embed="rId3"/>
                      <a:stretch>
                        <a:fillRect/>
                      </a:stretch>
                    </p:blipFill>
                    <p:spPr>
                      <a:xfrm>
                        <a:off x="646113" y="1809945"/>
                        <a:ext cx="8077200" cy="2422329"/>
                      </a:xfrm>
                      <a:prstGeom prst="rect">
                        <a:avLst/>
                      </a:prstGeom>
                    </p:spPr>
                  </p:pic>
                </p:oleObj>
              </mc:Fallback>
            </mc:AlternateContent>
          </a:graphicData>
        </a:graphic>
      </p:graphicFrame>
      <p:sp>
        <p:nvSpPr>
          <p:cNvPr id="5" name="Content Placeholder 2">
            <a:extLst>
              <a:ext uri="{FF2B5EF4-FFF2-40B4-BE49-F238E27FC236}">
                <a16:creationId xmlns:a16="http://schemas.microsoft.com/office/drawing/2014/main" id="{C221DAF1-8839-156C-57E1-DD5D4014E002}"/>
              </a:ext>
            </a:extLst>
          </p:cNvPr>
          <p:cNvSpPr txBox="1">
            <a:spLocks/>
          </p:cNvSpPr>
          <p:nvPr/>
        </p:nvSpPr>
        <p:spPr bwMode="auto">
          <a:xfrm>
            <a:off x="655950" y="4461989"/>
            <a:ext cx="10515600" cy="462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4"/>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Option 2: </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AnLF</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is the VFL Server. No need to discover a VFL Server, this is internal to NWDAF.</a:t>
            </a:r>
          </a:p>
          <a:p>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endParaRPr lang="en-US" dirty="0"/>
          </a:p>
        </p:txBody>
      </p:sp>
      <p:graphicFrame>
        <p:nvGraphicFramePr>
          <p:cNvPr id="7" name="Object 6">
            <a:extLst>
              <a:ext uri="{FF2B5EF4-FFF2-40B4-BE49-F238E27FC236}">
                <a16:creationId xmlns:a16="http://schemas.microsoft.com/office/drawing/2014/main" id="{A971E907-2B54-42F6-EABB-D80F45D76780}"/>
              </a:ext>
            </a:extLst>
          </p:cNvPr>
          <p:cNvGraphicFramePr>
            <a:graphicFrameLocks noChangeAspect="1"/>
          </p:cNvGraphicFramePr>
          <p:nvPr>
            <p:extLst>
              <p:ext uri="{D42A27DB-BD31-4B8C-83A1-F6EECF244321}">
                <p14:modId xmlns:p14="http://schemas.microsoft.com/office/powerpoint/2010/main" val="2089624786"/>
              </p:ext>
            </p:extLst>
          </p:nvPr>
        </p:nvGraphicFramePr>
        <p:xfrm>
          <a:off x="1430338" y="4786313"/>
          <a:ext cx="7078662" cy="1420812"/>
        </p:xfrm>
        <a:graphic>
          <a:graphicData uri="http://schemas.openxmlformats.org/presentationml/2006/ole">
            <mc:AlternateContent xmlns:mc="http://schemas.openxmlformats.org/markup-compatibility/2006">
              <mc:Choice xmlns:v="urn:schemas-microsoft-com:vml" Requires="v">
                <p:oleObj name="Visio" r:id="rId5" imgW="4800813" imgH="963796" progId="Visio.Drawing.15">
                  <p:embed/>
                </p:oleObj>
              </mc:Choice>
              <mc:Fallback>
                <p:oleObj name="Visio" r:id="rId5" imgW="4800813" imgH="963796" progId="Visio.Drawing.15">
                  <p:embed/>
                  <p:pic>
                    <p:nvPicPr>
                      <p:cNvPr id="7" name="Object 6">
                        <a:extLst>
                          <a:ext uri="{FF2B5EF4-FFF2-40B4-BE49-F238E27FC236}">
                            <a16:creationId xmlns:a16="http://schemas.microsoft.com/office/drawing/2014/main" id="{A971E907-2B54-42F6-EABB-D80F45D76780}"/>
                          </a:ext>
                        </a:extLst>
                      </p:cNvPr>
                      <p:cNvPicPr/>
                      <p:nvPr/>
                    </p:nvPicPr>
                    <p:blipFill>
                      <a:blip r:embed="rId6"/>
                      <a:stretch>
                        <a:fillRect/>
                      </a:stretch>
                    </p:blipFill>
                    <p:spPr>
                      <a:xfrm>
                        <a:off x="1430338" y="4786313"/>
                        <a:ext cx="7078662" cy="1420812"/>
                      </a:xfrm>
                      <a:prstGeom prst="rect">
                        <a:avLst/>
                      </a:prstGeom>
                    </p:spPr>
                  </p:pic>
                </p:oleObj>
              </mc:Fallback>
            </mc:AlternateContent>
          </a:graphicData>
        </a:graphic>
      </p:graphicFrame>
    </p:spTree>
    <p:extLst>
      <p:ext uri="{BB962C8B-B14F-4D97-AF65-F5344CB8AC3E}">
        <p14:creationId xmlns:p14="http://schemas.microsoft.com/office/powerpoint/2010/main" val="25695722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022D1-ED6B-B14C-1B2D-24A262356516}"/>
              </a:ext>
            </a:extLst>
          </p:cNvPr>
          <p:cNvSpPr>
            <a:spLocks noGrp="1"/>
          </p:cNvSpPr>
          <p:nvPr>
            <p:ph type="title"/>
          </p:nvPr>
        </p:nvSpPr>
        <p:spPr>
          <a:xfrm>
            <a:off x="399854" y="365125"/>
            <a:ext cx="11096133" cy="502141"/>
          </a:xfrm>
        </p:spPr>
        <p:txBody>
          <a:bodyPr/>
          <a:lstStyle/>
          <a:p>
            <a:r>
              <a:rPr lang="en-US" sz="3600" dirty="0"/>
              <a:t>Inference – Interactions between consumer and VFL Server</a:t>
            </a:r>
          </a:p>
        </p:txBody>
      </p:sp>
      <p:sp>
        <p:nvSpPr>
          <p:cNvPr id="3" name="Content Placeholder 2">
            <a:extLst>
              <a:ext uri="{FF2B5EF4-FFF2-40B4-BE49-F238E27FC236}">
                <a16:creationId xmlns:a16="http://schemas.microsoft.com/office/drawing/2014/main" id="{4FD62B97-B52A-0CCF-4B79-FE72C2B06275}"/>
              </a:ext>
            </a:extLst>
          </p:cNvPr>
          <p:cNvSpPr>
            <a:spLocks noGrp="1"/>
          </p:cNvSpPr>
          <p:nvPr>
            <p:ph idx="1"/>
          </p:nvPr>
        </p:nvSpPr>
        <p:spPr>
          <a:xfrm>
            <a:off x="545969" y="1409423"/>
            <a:ext cx="10515600" cy="554642"/>
          </a:xfrm>
        </p:spPr>
        <p:txBody>
          <a:bodyPr/>
          <a:lstStyle/>
          <a:p>
            <a:r>
              <a:rPr lang="en-US" sz="1800" b="1"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Option 3: </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The consumer requests Analytics from the Analytics provider. AF or NWDAF/</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AnLF</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/MTLF in the figure. Same as option 3 when training. Discovery via NRF.</a:t>
            </a:r>
          </a:p>
          <a:p>
            <a:pPr marL="0" indent="0">
              <a:buNone/>
            </a:pPr>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endParaRPr lang="en-US" sz="1800" dirty="0">
              <a:solidFill>
                <a:srgbClr val="000000"/>
              </a:solidFill>
              <a:effectLst/>
              <a:latin typeface="Times New Roman" panose="02020603050405020304" pitchFamily="18" charset="0"/>
              <a:ea typeface="Malgun Gothic" panose="020B0503020000020004" pitchFamily="34" charset="-127"/>
              <a:cs typeface="Times New Roman" panose="02020603050405020304" pitchFamily="18" charset="0"/>
            </a:endParaRPr>
          </a:p>
          <a:p>
            <a:endParaRPr lang="en-US" dirty="0"/>
          </a:p>
        </p:txBody>
      </p:sp>
      <p:sp>
        <p:nvSpPr>
          <p:cNvPr id="42" name="Content Placeholder 2">
            <a:extLst>
              <a:ext uri="{FF2B5EF4-FFF2-40B4-BE49-F238E27FC236}">
                <a16:creationId xmlns:a16="http://schemas.microsoft.com/office/drawing/2014/main" id="{32A68155-C9EC-301B-0BEE-2667B9917F26}"/>
              </a:ext>
            </a:extLst>
          </p:cNvPr>
          <p:cNvSpPr txBox="1">
            <a:spLocks/>
          </p:cNvSpPr>
          <p:nvPr/>
        </p:nvSpPr>
        <p:spPr bwMode="auto">
          <a:xfrm>
            <a:off x="632382" y="3990642"/>
            <a:ext cx="10515600" cy="619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Option 4: </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The consumer requests Analytics from the </a:t>
            </a:r>
            <a:r>
              <a:rPr lang="en-US" sz="1800" dirty="0" err="1">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AnLF</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 as the consumer is not authorized to contact the AF. Same as </a:t>
            </a:r>
            <a:r>
              <a:rPr lang="en-US" sz="180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option 4 </a:t>
            </a:r>
            <a:r>
              <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rPr>
              <a:t>when training. Discovery via NRF.</a:t>
            </a:r>
          </a:p>
          <a:p>
            <a:pPr marL="0" indent="0">
              <a:buNone/>
            </a:pPr>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endParaRPr lang="en-US" sz="1800" dirty="0">
              <a:solidFill>
                <a:srgbClr val="000000"/>
              </a:solidFill>
              <a:latin typeface="Times New Roman" panose="02020603050405020304" pitchFamily="18" charset="0"/>
              <a:ea typeface="Malgun Gothic" panose="020B0503020000020004" pitchFamily="34" charset="-127"/>
              <a:cs typeface="Times New Roman" panose="02020603050405020304" pitchFamily="18" charset="0"/>
            </a:endParaRPr>
          </a:p>
          <a:p>
            <a:endParaRPr lang="en-US" dirty="0"/>
          </a:p>
        </p:txBody>
      </p:sp>
      <p:graphicFrame>
        <p:nvGraphicFramePr>
          <p:cNvPr id="5" name="Object 4">
            <a:extLst>
              <a:ext uri="{FF2B5EF4-FFF2-40B4-BE49-F238E27FC236}">
                <a16:creationId xmlns:a16="http://schemas.microsoft.com/office/drawing/2014/main" id="{CC0253AB-62B9-16B3-8212-56C527FAC8E2}"/>
              </a:ext>
            </a:extLst>
          </p:cNvPr>
          <p:cNvGraphicFramePr>
            <a:graphicFrameLocks noChangeAspect="1"/>
          </p:cNvGraphicFramePr>
          <p:nvPr>
            <p:extLst>
              <p:ext uri="{D42A27DB-BD31-4B8C-83A1-F6EECF244321}">
                <p14:modId xmlns:p14="http://schemas.microsoft.com/office/powerpoint/2010/main" val="1516159663"/>
              </p:ext>
            </p:extLst>
          </p:nvPr>
        </p:nvGraphicFramePr>
        <p:xfrm>
          <a:off x="1646238" y="4646613"/>
          <a:ext cx="6632575" cy="779462"/>
        </p:xfrm>
        <a:graphic>
          <a:graphicData uri="http://schemas.openxmlformats.org/presentationml/2006/ole">
            <mc:AlternateContent xmlns:mc="http://schemas.openxmlformats.org/markup-compatibility/2006">
              <mc:Choice xmlns:v="urn:schemas-microsoft-com:vml" Requires="v">
                <p:oleObj name="Visio" r:id="rId3" imgW="4800813" imgH="563770" progId="Visio.Drawing.15">
                  <p:embed/>
                </p:oleObj>
              </mc:Choice>
              <mc:Fallback>
                <p:oleObj name="Visio" r:id="rId3" imgW="4800813" imgH="563770" progId="Visio.Drawing.15">
                  <p:embed/>
                  <p:pic>
                    <p:nvPicPr>
                      <p:cNvPr id="5" name="Object 4">
                        <a:extLst>
                          <a:ext uri="{FF2B5EF4-FFF2-40B4-BE49-F238E27FC236}">
                            <a16:creationId xmlns:a16="http://schemas.microsoft.com/office/drawing/2014/main" id="{CC0253AB-62B9-16B3-8212-56C527FAC8E2}"/>
                          </a:ext>
                        </a:extLst>
                      </p:cNvPr>
                      <p:cNvPicPr/>
                      <p:nvPr/>
                    </p:nvPicPr>
                    <p:blipFill>
                      <a:blip r:embed="rId4"/>
                      <a:stretch>
                        <a:fillRect/>
                      </a:stretch>
                    </p:blipFill>
                    <p:spPr>
                      <a:xfrm>
                        <a:off x="1646238" y="4646613"/>
                        <a:ext cx="6632575" cy="779462"/>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FF2A566B-9B15-BF19-F896-602F9A649989}"/>
              </a:ext>
            </a:extLst>
          </p:cNvPr>
          <p:cNvGraphicFramePr>
            <a:graphicFrameLocks noChangeAspect="1"/>
          </p:cNvGraphicFramePr>
          <p:nvPr>
            <p:extLst>
              <p:ext uri="{D42A27DB-BD31-4B8C-83A1-F6EECF244321}">
                <p14:modId xmlns:p14="http://schemas.microsoft.com/office/powerpoint/2010/main" val="3674190802"/>
              </p:ext>
            </p:extLst>
          </p:nvPr>
        </p:nvGraphicFramePr>
        <p:xfrm>
          <a:off x="2050903" y="2240702"/>
          <a:ext cx="6049962" cy="1401763"/>
        </p:xfrm>
        <a:graphic>
          <a:graphicData uri="http://schemas.openxmlformats.org/presentationml/2006/ole">
            <mc:AlternateContent xmlns:mc="http://schemas.openxmlformats.org/markup-compatibility/2006">
              <mc:Choice xmlns:v="urn:schemas-microsoft-com:vml" Requires="v">
                <p:oleObj name="Visio" r:id="rId5" imgW="4800813" imgH="1402001" progId="Visio.Drawing.15">
                  <p:embed/>
                </p:oleObj>
              </mc:Choice>
              <mc:Fallback>
                <p:oleObj name="Visio" r:id="rId5" imgW="4800813" imgH="1402001" progId="Visio.Drawing.15">
                  <p:embed/>
                  <p:pic>
                    <p:nvPicPr>
                      <p:cNvPr id="6" name="Object 5">
                        <a:extLst>
                          <a:ext uri="{FF2B5EF4-FFF2-40B4-BE49-F238E27FC236}">
                            <a16:creationId xmlns:a16="http://schemas.microsoft.com/office/drawing/2014/main" id="{FF2A566B-9B15-BF19-F896-602F9A649989}"/>
                          </a:ext>
                        </a:extLst>
                      </p:cNvPr>
                      <p:cNvPicPr/>
                      <p:nvPr/>
                    </p:nvPicPr>
                    <p:blipFill>
                      <a:blip r:embed="rId6"/>
                      <a:stretch>
                        <a:fillRect/>
                      </a:stretch>
                    </p:blipFill>
                    <p:spPr>
                      <a:xfrm>
                        <a:off x="2050903" y="2240702"/>
                        <a:ext cx="6049962" cy="1401763"/>
                      </a:xfrm>
                      <a:prstGeom prst="rect">
                        <a:avLst/>
                      </a:prstGeom>
                    </p:spPr>
                  </p:pic>
                </p:oleObj>
              </mc:Fallback>
            </mc:AlternateContent>
          </a:graphicData>
        </a:graphic>
      </p:graphicFrame>
    </p:spTree>
    <p:extLst>
      <p:ext uri="{BB962C8B-B14F-4D97-AF65-F5344CB8AC3E}">
        <p14:creationId xmlns:p14="http://schemas.microsoft.com/office/powerpoint/2010/main" val="398641094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2800" dirty="0"/>
              <a:t>Companies views for Options. </a:t>
            </a:r>
            <a:endParaRPr lang="zh-CN" altLang="en-US" sz="2800" dirty="0"/>
          </a:p>
        </p:txBody>
      </p:sp>
      <p:graphicFrame>
        <p:nvGraphicFramePr>
          <p:cNvPr id="3" name="表格 2">
            <a:extLst>
              <a:ext uri="{FF2B5EF4-FFF2-40B4-BE49-F238E27FC236}">
                <a16:creationId xmlns:a16="http://schemas.microsoft.com/office/drawing/2014/main" id="{AE690D5E-0E71-19E4-971C-E03B0ED8ED7F}"/>
              </a:ext>
            </a:extLst>
          </p:cNvPr>
          <p:cNvGraphicFramePr>
            <a:graphicFrameLocks noGrp="1"/>
          </p:cNvGraphicFramePr>
          <p:nvPr>
            <p:extLst>
              <p:ext uri="{D42A27DB-BD31-4B8C-83A1-F6EECF244321}">
                <p14:modId xmlns:p14="http://schemas.microsoft.com/office/powerpoint/2010/main" val="2661068576"/>
              </p:ext>
            </p:extLst>
          </p:nvPr>
        </p:nvGraphicFramePr>
        <p:xfrm>
          <a:off x="268663" y="1091953"/>
          <a:ext cx="11387717" cy="5199090"/>
        </p:xfrm>
        <a:graphic>
          <a:graphicData uri="http://schemas.openxmlformats.org/drawingml/2006/table">
            <a:tbl>
              <a:tblPr firstRow="1" bandRow="1">
                <a:tableStyleId>{5C22544A-7EE6-4342-B048-85BDC9FD1C3A}</a:tableStyleId>
              </a:tblPr>
              <a:tblGrid>
                <a:gridCol w="1136006">
                  <a:extLst>
                    <a:ext uri="{9D8B030D-6E8A-4147-A177-3AD203B41FA5}">
                      <a16:colId xmlns:a16="http://schemas.microsoft.com/office/drawing/2014/main" val="2890343580"/>
                    </a:ext>
                  </a:extLst>
                </a:gridCol>
                <a:gridCol w="1257703">
                  <a:extLst>
                    <a:ext uri="{9D8B030D-6E8A-4147-A177-3AD203B41FA5}">
                      <a16:colId xmlns:a16="http://schemas.microsoft.com/office/drawing/2014/main" val="438584649"/>
                    </a:ext>
                  </a:extLst>
                </a:gridCol>
                <a:gridCol w="1429505">
                  <a:extLst>
                    <a:ext uri="{9D8B030D-6E8A-4147-A177-3AD203B41FA5}">
                      <a16:colId xmlns:a16="http://schemas.microsoft.com/office/drawing/2014/main" val="1760235431"/>
                    </a:ext>
                  </a:extLst>
                </a:gridCol>
                <a:gridCol w="2521501">
                  <a:extLst>
                    <a:ext uri="{9D8B030D-6E8A-4147-A177-3AD203B41FA5}">
                      <a16:colId xmlns:a16="http://schemas.microsoft.com/office/drawing/2014/main" val="4198580669"/>
                    </a:ext>
                  </a:extLst>
                </a:gridCol>
                <a:gridCol w="1704999">
                  <a:extLst>
                    <a:ext uri="{9D8B030D-6E8A-4147-A177-3AD203B41FA5}">
                      <a16:colId xmlns:a16="http://schemas.microsoft.com/office/drawing/2014/main" val="2983957407"/>
                    </a:ext>
                  </a:extLst>
                </a:gridCol>
                <a:gridCol w="3338003">
                  <a:extLst>
                    <a:ext uri="{9D8B030D-6E8A-4147-A177-3AD203B41FA5}">
                      <a16:colId xmlns:a16="http://schemas.microsoft.com/office/drawing/2014/main" val="2693148122"/>
                    </a:ext>
                  </a:extLst>
                </a:gridCol>
              </a:tblGrid>
              <a:tr h="755230">
                <a:tc>
                  <a:txBody>
                    <a:bodyPr/>
                    <a:lstStyle/>
                    <a:p>
                      <a:r>
                        <a:rPr lang="en-US" altLang="zh-CN" sz="1200" dirty="0"/>
                        <a:t>Companies</a:t>
                      </a:r>
                      <a:endParaRPr lang="zh-CN" altLang="en-US" sz="1200" dirty="0"/>
                    </a:p>
                  </a:txBody>
                  <a:tcPr/>
                </a:tc>
                <a:tc>
                  <a:txBody>
                    <a:bodyPr/>
                    <a:lstStyle/>
                    <a:p>
                      <a:r>
                        <a:rPr lang="en-US" altLang="zh-CN" sz="1200" dirty="0"/>
                        <a:t>Option 1</a:t>
                      </a:r>
                      <a:endParaRPr lang="zh-CN" altLang="en-US" sz="1200" dirty="0"/>
                    </a:p>
                  </a:txBody>
                  <a:tcPr/>
                </a:tc>
                <a:tc>
                  <a:txBody>
                    <a:bodyPr/>
                    <a:lstStyle/>
                    <a:p>
                      <a:r>
                        <a:rPr lang="en-US" altLang="zh-CN" sz="1200" dirty="0"/>
                        <a:t>Option 2</a:t>
                      </a:r>
                      <a:endParaRPr lang="zh-CN" altLang="en-US" sz="1200" dirty="0"/>
                    </a:p>
                  </a:txBody>
                  <a:tcPr/>
                </a:tc>
                <a:tc>
                  <a:txBody>
                    <a:bodyPr/>
                    <a:lstStyle/>
                    <a:p>
                      <a:r>
                        <a:rPr lang="en-US" altLang="zh-CN" sz="1200" dirty="0"/>
                        <a:t>Option 3</a:t>
                      </a:r>
                      <a:endParaRPr lang="zh-CN" altLang="en-US" sz="1200" dirty="0"/>
                    </a:p>
                  </a:txBody>
                  <a:tcPr/>
                </a:tc>
                <a:tc>
                  <a:txBody>
                    <a:bodyPr/>
                    <a:lstStyle/>
                    <a:p>
                      <a:r>
                        <a:rPr lang="en-US" altLang="zh-CN" sz="1200" dirty="0"/>
                        <a:t>Option 4</a:t>
                      </a:r>
                      <a:endParaRPr lang="zh-CN" altLang="en-US" sz="1200" dirty="0"/>
                    </a:p>
                  </a:txBody>
                  <a:tcPr/>
                </a:tc>
                <a:tc>
                  <a:txBody>
                    <a:bodyPr/>
                    <a:lstStyle/>
                    <a:p>
                      <a:r>
                        <a:rPr lang="en-US" altLang="zh-CN" sz="1200" dirty="0"/>
                        <a:t>Comments</a:t>
                      </a:r>
                      <a:endParaRPr lang="zh-CN" altLang="en-US" sz="1200" dirty="0"/>
                    </a:p>
                  </a:txBody>
                  <a:tcPr/>
                </a:tc>
                <a:extLst>
                  <a:ext uri="{0D108BD9-81ED-4DB2-BD59-A6C34878D82A}">
                    <a16:rowId xmlns:a16="http://schemas.microsoft.com/office/drawing/2014/main" val="2409666087"/>
                  </a:ext>
                </a:extLst>
              </a:tr>
              <a:tr h="430504">
                <a:tc>
                  <a:txBody>
                    <a:bodyPr/>
                    <a:lstStyle/>
                    <a:p>
                      <a:r>
                        <a:rPr lang="en-US" altLang="zh-CN" sz="1400" b="1" dirty="0"/>
                        <a:t>Ericsson</a:t>
                      </a:r>
                      <a:endParaRPr lang="zh-CN" altLang="en-US"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1" dirty="0"/>
                        <a:t>Yes</a:t>
                      </a:r>
                    </a:p>
                  </a:txBody>
                  <a:tcPr/>
                </a:tc>
                <a:tc>
                  <a:txBody>
                    <a:bodyPr/>
                    <a:lstStyle/>
                    <a:p>
                      <a:pPr marL="0" indent="0">
                        <a:buFontTx/>
                        <a:buNone/>
                      </a:pPr>
                      <a:r>
                        <a:rPr lang="en-US" altLang="zh-CN" sz="1200" b="1" kern="1200" dirty="0">
                          <a:solidFill>
                            <a:schemeClr val="dk1"/>
                          </a:solidFill>
                          <a:latin typeface="+mn-lt"/>
                          <a:ea typeface="+mn-ea"/>
                          <a:cs typeface="+mn-cs"/>
                        </a:rPr>
                        <a:t>Yes</a:t>
                      </a:r>
                      <a:endParaRPr lang="zh-CN" altLang="en-US" sz="1200" b="1" kern="1200" dirty="0">
                        <a:solidFill>
                          <a:schemeClr val="dk1"/>
                        </a:solidFill>
                        <a:latin typeface="+mn-lt"/>
                        <a:ea typeface="+mn-ea"/>
                        <a:cs typeface="+mn-cs"/>
                      </a:endParaRPr>
                    </a:p>
                  </a:txBody>
                  <a:tcPr/>
                </a:tc>
                <a:tc>
                  <a:txBody>
                    <a:bodyPr/>
                    <a:lstStyle/>
                    <a:p>
                      <a:pPr marL="0" indent="0">
                        <a:buFontTx/>
                        <a:buNone/>
                      </a:pPr>
                      <a:r>
                        <a:rPr lang="en-US" altLang="zh-CN" sz="1200" dirty="0"/>
                        <a:t>No impact on Analytics consumer preferred</a:t>
                      </a:r>
                      <a:endParaRPr lang="zh-CN" altLang="en-US" sz="1200" dirty="0"/>
                    </a:p>
                  </a:txBody>
                  <a:tcPr/>
                </a:tc>
                <a:tc>
                  <a:txBody>
                    <a:bodyPr/>
                    <a:lstStyle/>
                    <a:p>
                      <a:pPr marL="0" indent="0">
                        <a:buFontTx/>
                        <a:buNone/>
                      </a:pPr>
                      <a:r>
                        <a:rPr lang="en-US" altLang="zh-CN" sz="1200" dirty="0"/>
                        <a:t>No impact on NWDAF(</a:t>
                      </a:r>
                      <a:r>
                        <a:rPr lang="en-US" altLang="zh-CN" sz="1200" dirty="0" err="1"/>
                        <a:t>AnLF</a:t>
                      </a:r>
                      <a:r>
                        <a:rPr lang="en-US" altLang="zh-CN" sz="1200" dirty="0"/>
                        <a:t>) preferred</a:t>
                      </a:r>
                      <a:endParaRPr lang="zh-CN" altLang="en-US" sz="1200" dirty="0"/>
                    </a:p>
                  </a:txBody>
                  <a:tcPr/>
                </a:tc>
                <a:tc>
                  <a:txBody>
                    <a:bodyPr/>
                    <a:lstStyle/>
                    <a:p>
                      <a:pPr marL="0" indent="0">
                        <a:buFontTx/>
                        <a:buNone/>
                      </a:pPr>
                      <a:r>
                        <a:rPr lang="en-US" altLang="zh-CN" sz="1200" dirty="0"/>
                        <a:t>The different options do not rule out each other, can exists in parallel.</a:t>
                      </a:r>
                      <a:endParaRPr lang="zh-CN" altLang="en-US" sz="1200" dirty="0"/>
                    </a:p>
                  </a:txBody>
                  <a:tcPr/>
                </a:tc>
                <a:extLst>
                  <a:ext uri="{0D108BD9-81ED-4DB2-BD59-A6C34878D82A}">
                    <a16:rowId xmlns:a16="http://schemas.microsoft.com/office/drawing/2014/main" val="2513737651"/>
                  </a:ext>
                </a:extLst>
              </a:tr>
              <a:tr h="947109">
                <a:tc>
                  <a:txBody>
                    <a:bodyPr/>
                    <a:lstStyle/>
                    <a:p>
                      <a:r>
                        <a:rPr lang="en-US" altLang="zh-CN" sz="1400" b="1" dirty="0"/>
                        <a:t>Interdigital </a:t>
                      </a:r>
                      <a:endParaRPr lang="zh-CN" altLang="en-US" sz="1400" b="1" dirty="0"/>
                    </a:p>
                  </a:txBody>
                  <a:tcPr/>
                </a:tc>
                <a:tc>
                  <a:txBody>
                    <a:bodyPr/>
                    <a:lstStyle/>
                    <a:p>
                      <a:r>
                        <a:rPr lang="en-US" altLang="zh-CN" sz="1200" b="1" dirty="0"/>
                        <a:t>Yes</a:t>
                      </a:r>
                      <a:endParaRPr lang="zh-CN" altLang="en-US" sz="1200" b="1" dirty="0"/>
                    </a:p>
                  </a:txBody>
                  <a:tcPr/>
                </a:tc>
                <a:tc>
                  <a:txBody>
                    <a:bodyPr/>
                    <a:lstStyle/>
                    <a:p>
                      <a:pPr marL="0" indent="0" algn="l" defTabSz="914400" rtl="0" eaLnBrk="1" latinLnBrk="0" hangingPunct="1">
                        <a:buFontTx/>
                        <a:buNone/>
                      </a:pPr>
                      <a:r>
                        <a:rPr lang="en-US" altLang="zh-CN" sz="1200" b="1" kern="1200" dirty="0">
                          <a:solidFill>
                            <a:schemeClr val="dk1"/>
                          </a:solidFill>
                          <a:latin typeface="+mn-lt"/>
                          <a:ea typeface="+mn-ea"/>
                          <a:cs typeface="+mn-cs"/>
                        </a:rPr>
                        <a:t>Yes</a:t>
                      </a:r>
                      <a:endParaRPr lang="zh-CN" altLang="en-US" sz="1200" b="1" kern="1200" dirty="0">
                        <a:solidFill>
                          <a:schemeClr val="dk1"/>
                        </a:solidFill>
                        <a:latin typeface="+mn-lt"/>
                        <a:ea typeface="+mn-ea"/>
                        <a:cs typeface="+mn-cs"/>
                      </a:endParaRPr>
                    </a:p>
                  </a:txBody>
                  <a:tcPr/>
                </a:tc>
                <a:tc>
                  <a:txBody>
                    <a:bodyPr/>
                    <a:lstStyle/>
                    <a:p>
                      <a:r>
                        <a:rPr lang="en-US" altLang="zh-CN" sz="1200" dirty="0"/>
                        <a:t>Analytics consumer should not need to know about VFL capability. No impact on Analytics consumer is preferred</a:t>
                      </a:r>
                      <a:endParaRPr lang="zh-CN" altLang="en-US" sz="1200" dirty="0"/>
                    </a:p>
                  </a:txBody>
                  <a:tcPr/>
                </a:tc>
                <a:tc>
                  <a:txBody>
                    <a:bodyPr/>
                    <a:lstStyle/>
                    <a:p>
                      <a:r>
                        <a:rPr lang="en-US" altLang="zh-CN" sz="1200" dirty="0"/>
                        <a:t>No impact on </a:t>
                      </a:r>
                      <a:r>
                        <a:rPr lang="en-US" altLang="zh-CN" sz="1200" dirty="0" err="1"/>
                        <a:t>AnLF</a:t>
                      </a:r>
                      <a:r>
                        <a:rPr lang="en-US" altLang="zh-CN" sz="1200" dirty="0"/>
                        <a:t> is preferred.</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We assume that when </a:t>
                      </a:r>
                      <a:r>
                        <a:rPr lang="en-US" altLang="zh-CN" sz="1200" dirty="0" err="1"/>
                        <a:t>AnLF</a:t>
                      </a:r>
                      <a:r>
                        <a:rPr lang="en-US" altLang="zh-CN" sz="1200" dirty="0"/>
                        <a:t>  request Analytics from AF, AF is acting a NF consumer and as such does not need to know the VFL capability of the AF</a:t>
                      </a:r>
                      <a:endParaRPr lang="zh-CN" altLang="en-US" sz="1200" dirty="0"/>
                    </a:p>
                    <a:p>
                      <a:endParaRPr lang="zh-CN" altLang="en-US" sz="1200" dirty="0"/>
                    </a:p>
                  </a:txBody>
                  <a:tcPr/>
                </a:tc>
                <a:extLst>
                  <a:ext uri="{0D108BD9-81ED-4DB2-BD59-A6C34878D82A}">
                    <a16:rowId xmlns:a16="http://schemas.microsoft.com/office/drawing/2014/main" val="2833328703"/>
                  </a:ext>
                </a:extLst>
              </a:tr>
              <a:tr h="1119311">
                <a:tc>
                  <a:txBody>
                    <a:bodyPr/>
                    <a:lstStyle/>
                    <a:p>
                      <a:pPr marL="0" marR="0" algn="just">
                        <a:spcBef>
                          <a:spcPts val="0"/>
                        </a:spcBef>
                        <a:spcAft>
                          <a:spcPts val="0"/>
                        </a:spcAft>
                      </a:pPr>
                      <a:r>
                        <a:rPr lang="en-US" sz="1400" b="1" kern="1200" dirty="0">
                          <a:solidFill>
                            <a:schemeClr val="dk1"/>
                          </a:solidFill>
                          <a:latin typeface="+mn-lt"/>
                          <a:ea typeface="+mn-ea"/>
                          <a:cs typeface="+mn-cs"/>
                        </a:rPr>
                        <a:t>Vivo</a:t>
                      </a:r>
                    </a:p>
                  </a:txBody>
                  <a:tcPr/>
                </a:tc>
                <a:tc>
                  <a:txBody>
                    <a:bodyPr/>
                    <a:lstStyle/>
                    <a:p>
                      <a:pPr marL="0" marR="0" algn="just">
                        <a:spcBef>
                          <a:spcPts val="0"/>
                        </a:spcBef>
                        <a:spcAft>
                          <a:spcPts val="0"/>
                        </a:spcAft>
                      </a:pPr>
                      <a:r>
                        <a:rPr lang="en-US" sz="1200" b="1" kern="1200" dirty="0">
                          <a:solidFill>
                            <a:schemeClr val="dk1"/>
                          </a:solidFill>
                          <a:latin typeface="+mn-lt"/>
                          <a:ea typeface="+mn-ea"/>
                          <a:cs typeface="+mn-cs"/>
                        </a:rPr>
                        <a:t>No</a:t>
                      </a:r>
                    </a:p>
                  </a:txBody>
                  <a:tcPr/>
                </a:tc>
                <a:tc>
                  <a:txBody>
                    <a:bodyPr/>
                    <a:lstStyle/>
                    <a:p>
                      <a:pPr marL="0" marR="0" algn="just">
                        <a:spcBef>
                          <a:spcPts val="0"/>
                        </a:spcBef>
                        <a:spcAft>
                          <a:spcPts val="0"/>
                        </a:spcAft>
                      </a:pPr>
                      <a:r>
                        <a:rPr lang="en-US" sz="1200" b="1" kern="1200" dirty="0">
                          <a:solidFill>
                            <a:schemeClr val="dk1"/>
                          </a:solidFill>
                          <a:latin typeface="+mn-lt"/>
                          <a:ea typeface="+mn-ea"/>
                          <a:cs typeface="+mn-cs"/>
                        </a:rPr>
                        <a:t>Yes </a:t>
                      </a:r>
                    </a:p>
                  </a:txBody>
                  <a:tcPr/>
                </a:tc>
                <a:tc>
                  <a:txBody>
                    <a:bodyPr/>
                    <a:lstStyle/>
                    <a:p>
                      <a:pPr marL="0" marR="0" algn="just">
                        <a:spcBef>
                          <a:spcPts val="0"/>
                        </a:spcBef>
                        <a:spcAft>
                          <a:spcPts val="0"/>
                        </a:spcAft>
                      </a:pPr>
                      <a:r>
                        <a:rPr lang="en-US" sz="1200" b="1" kern="1200" dirty="0">
                          <a:solidFill>
                            <a:schemeClr val="dk1"/>
                          </a:solidFill>
                          <a:latin typeface="+mn-lt"/>
                          <a:ea typeface="+mn-ea"/>
                          <a:cs typeface="+mn-cs"/>
                        </a:rPr>
                        <a:t>Yes </a:t>
                      </a:r>
                    </a:p>
                  </a:txBody>
                  <a:tcPr/>
                </a:tc>
                <a:tc>
                  <a:txBody>
                    <a:bodyPr/>
                    <a:lstStyle/>
                    <a:p>
                      <a:pPr marL="0" marR="0" algn="just">
                        <a:spcBef>
                          <a:spcPts val="0"/>
                        </a:spcBef>
                        <a:spcAft>
                          <a:spcPts val="0"/>
                        </a:spcAft>
                      </a:pPr>
                      <a:r>
                        <a:rPr lang="en-US" sz="1200" b="1" kern="1200" dirty="0">
                          <a:solidFill>
                            <a:schemeClr val="dk1"/>
                          </a:solidFill>
                          <a:latin typeface="+mn-lt"/>
                          <a:ea typeface="+mn-ea"/>
                          <a:cs typeface="+mn-cs"/>
                        </a:rPr>
                        <a:t>Yes</a:t>
                      </a:r>
                    </a:p>
                  </a:txBody>
                  <a:tcPr/>
                </a:tc>
                <a:tc>
                  <a:txBody>
                    <a:bodyPr/>
                    <a:lstStyle/>
                    <a:p>
                      <a:pPr marL="0" marR="0" algn="just">
                        <a:spcBef>
                          <a:spcPts val="0"/>
                        </a:spcBef>
                        <a:spcAft>
                          <a:spcPts val="0"/>
                        </a:spcAft>
                      </a:pPr>
                      <a:r>
                        <a:rPr lang="en-US" sz="1200" b="0" kern="1200" dirty="0" err="1">
                          <a:solidFill>
                            <a:schemeClr val="dk1"/>
                          </a:solidFill>
                          <a:latin typeface="+mn-lt"/>
                          <a:ea typeface="+mn-ea"/>
                          <a:cs typeface="+mn-cs"/>
                        </a:rPr>
                        <a:t>Opt</a:t>
                      </a:r>
                      <a:r>
                        <a:rPr lang="en-US" sz="1200" b="0" kern="1200" dirty="0">
                          <a:solidFill>
                            <a:schemeClr val="dk1"/>
                          </a:solidFill>
                          <a:latin typeface="+mn-lt"/>
                          <a:ea typeface="+mn-ea"/>
                          <a:cs typeface="+mn-cs"/>
                        </a:rPr>
                        <a:t> 3 and 4 are either one or the other, final only one will be choose </a:t>
                      </a:r>
                    </a:p>
                    <a:p>
                      <a:pPr marL="0" marR="0" algn="just">
                        <a:spcBef>
                          <a:spcPts val="0"/>
                        </a:spcBef>
                        <a:spcAft>
                          <a:spcPts val="0"/>
                        </a:spcAft>
                      </a:pPr>
                      <a:r>
                        <a:rPr lang="en-US" sz="1200" b="0" kern="1200" dirty="0">
                          <a:solidFill>
                            <a:schemeClr val="dk1"/>
                          </a:solidFill>
                          <a:latin typeface="+mn-lt"/>
                          <a:ea typeface="+mn-ea"/>
                          <a:cs typeface="+mn-cs"/>
                        </a:rPr>
                        <a:t>1) does not work, because no such MTLF (between </a:t>
                      </a:r>
                      <a:r>
                        <a:rPr lang="en-US" sz="1200" b="0" kern="1200" dirty="0" err="1">
                          <a:solidFill>
                            <a:schemeClr val="dk1"/>
                          </a:solidFill>
                          <a:latin typeface="+mn-lt"/>
                          <a:ea typeface="+mn-ea"/>
                          <a:cs typeface="+mn-cs"/>
                        </a:rPr>
                        <a:t>AnLF</a:t>
                      </a:r>
                      <a:r>
                        <a:rPr lang="en-US" sz="1200" b="0" kern="1200" dirty="0">
                          <a:solidFill>
                            <a:schemeClr val="dk1"/>
                          </a:solidFill>
                          <a:latin typeface="+mn-lt"/>
                          <a:ea typeface="+mn-ea"/>
                          <a:cs typeface="+mn-cs"/>
                        </a:rPr>
                        <a:t> and AF ) exists without supporting model provision for analytics ID but only the agent</a:t>
                      </a:r>
                    </a:p>
                  </a:txBody>
                  <a:tcPr/>
                </a:tc>
                <a:extLst>
                  <a:ext uri="{0D108BD9-81ED-4DB2-BD59-A6C34878D82A}">
                    <a16:rowId xmlns:a16="http://schemas.microsoft.com/office/drawing/2014/main" val="4225729785"/>
                  </a:ext>
                </a:extLst>
              </a:tr>
              <a:tr h="430504">
                <a:tc>
                  <a:txBody>
                    <a:bodyPr/>
                    <a:lstStyle/>
                    <a:p>
                      <a:r>
                        <a:rPr lang="en-GB" altLang="zh-CN" sz="1400" b="1" dirty="0"/>
                        <a:t>Lenovo</a:t>
                      </a:r>
                      <a:endParaRPr lang="zh-CN" altLang="en-US" sz="1400" b="1" dirty="0"/>
                    </a:p>
                  </a:txBody>
                  <a:tcPr/>
                </a:tc>
                <a:tc>
                  <a:txBody>
                    <a:bodyPr/>
                    <a:lstStyle/>
                    <a:p>
                      <a:r>
                        <a:rPr lang="en-GB" altLang="zh-CN" sz="1200" b="1" dirty="0"/>
                        <a:t>Yes</a:t>
                      </a:r>
                      <a:endParaRPr lang="zh-CN" altLang="en-US" sz="1200" b="1" dirty="0"/>
                    </a:p>
                  </a:txBody>
                  <a:tcPr/>
                </a:tc>
                <a:tc>
                  <a:txBody>
                    <a:bodyPr/>
                    <a:lstStyle/>
                    <a:p>
                      <a:pPr marL="0" indent="0" algn="l" defTabSz="914400" rtl="0" eaLnBrk="1" latinLnBrk="0" hangingPunct="1">
                        <a:buFontTx/>
                        <a:buNone/>
                      </a:pPr>
                      <a:endParaRPr lang="zh-CN" altLang="en-US" sz="1200" b="1" kern="1200" dirty="0">
                        <a:solidFill>
                          <a:schemeClr val="dk1"/>
                        </a:solidFill>
                        <a:latin typeface="+mn-lt"/>
                        <a:ea typeface="+mn-ea"/>
                        <a:cs typeface="+mn-cs"/>
                      </a:endParaRPr>
                    </a:p>
                  </a:txBody>
                  <a:tcPr/>
                </a:tc>
                <a:tc>
                  <a:txBody>
                    <a:bodyPr/>
                    <a:lstStyle/>
                    <a:p>
                      <a:r>
                        <a:rPr lang="en-GB" altLang="zh-CN" sz="1200" b="1" dirty="0"/>
                        <a:t>No</a:t>
                      </a:r>
                      <a:endParaRPr lang="zh-CN" altLang="en-US" sz="1200" b="1" dirty="0"/>
                    </a:p>
                  </a:txBody>
                  <a:tcPr/>
                </a:tc>
                <a:tc>
                  <a:txBody>
                    <a:bodyPr/>
                    <a:lstStyle/>
                    <a:p>
                      <a:endParaRPr lang="zh-CN" altLang="en-US" sz="1200" b="1" dirty="0"/>
                    </a:p>
                  </a:txBody>
                  <a:tcPr/>
                </a:tc>
                <a:tc>
                  <a:txBody>
                    <a:bodyPr/>
                    <a:lstStyle/>
                    <a:p>
                      <a:r>
                        <a:rPr lang="en-GB" altLang="zh-CN" sz="1200" b="0" dirty="0"/>
                        <a:t>Option 2 is too restrictive.</a:t>
                      </a:r>
                    </a:p>
                    <a:p>
                      <a:r>
                        <a:rPr lang="en-GB" altLang="zh-CN" sz="1200" b="0" dirty="0"/>
                        <a:t>Option 4 use case unclear.</a:t>
                      </a:r>
                      <a:endParaRPr lang="zh-CN" altLang="en-US" sz="1200" b="0" dirty="0"/>
                    </a:p>
                  </a:txBody>
                  <a:tcPr/>
                </a:tc>
                <a:extLst>
                  <a:ext uri="{0D108BD9-81ED-4DB2-BD59-A6C34878D82A}">
                    <a16:rowId xmlns:a16="http://schemas.microsoft.com/office/drawing/2014/main" val="1934969235"/>
                  </a:ext>
                </a:extLst>
              </a:tr>
              <a:tr h="430504">
                <a:tc>
                  <a:txBody>
                    <a:bodyPr/>
                    <a:lstStyle/>
                    <a:p>
                      <a:r>
                        <a:rPr lang="en-US" altLang="zh-CN" sz="1400" b="1" dirty="0"/>
                        <a:t>ZTE</a:t>
                      </a:r>
                      <a:endParaRPr lang="zh-CN" altLang="en-US" sz="1400" b="1" dirty="0"/>
                    </a:p>
                  </a:txBody>
                  <a:tcPr/>
                </a:tc>
                <a:tc>
                  <a:txBody>
                    <a:bodyPr/>
                    <a:lstStyle/>
                    <a:p>
                      <a:r>
                        <a:rPr lang="en-US" altLang="zh-CN" sz="1200" b="1" dirty="0"/>
                        <a:t>Neutral</a:t>
                      </a:r>
                      <a:endParaRPr lang="zh-CN" altLang="en-US" sz="1200" b="1" dirty="0"/>
                    </a:p>
                  </a:txBody>
                  <a:tcPr/>
                </a:tc>
                <a:tc>
                  <a:txBody>
                    <a:bodyPr/>
                    <a:lstStyle/>
                    <a:p>
                      <a:pPr marL="0" indent="0" algn="l" defTabSz="914400" rtl="0" eaLnBrk="1" latinLnBrk="0" hangingPunct="1">
                        <a:buFontTx/>
                        <a:buNone/>
                      </a:pPr>
                      <a:r>
                        <a:rPr lang="en-US" altLang="zh-CN" sz="1200" b="1" kern="1200" dirty="0">
                          <a:solidFill>
                            <a:schemeClr val="dk1"/>
                          </a:solidFill>
                          <a:latin typeface="+mn-lt"/>
                          <a:ea typeface="+mn-ea"/>
                          <a:cs typeface="+mn-cs"/>
                        </a:rPr>
                        <a:t>Yes</a:t>
                      </a:r>
                      <a:endParaRPr lang="zh-CN" altLang="en-US" sz="1200" b="1" kern="1200" dirty="0">
                        <a:solidFill>
                          <a:schemeClr val="dk1"/>
                        </a:solidFill>
                        <a:latin typeface="+mn-lt"/>
                        <a:ea typeface="+mn-ea"/>
                        <a:cs typeface="+mn-cs"/>
                      </a:endParaRPr>
                    </a:p>
                  </a:txBody>
                  <a:tcPr/>
                </a:tc>
                <a:tc>
                  <a:txBody>
                    <a:bodyPr/>
                    <a:lstStyle/>
                    <a:p>
                      <a:r>
                        <a:rPr lang="en-US" altLang="zh-CN" sz="1200" b="1" dirty="0"/>
                        <a:t>Preferred</a:t>
                      </a:r>
                      <a:endParaRPr lang="zh-CN" altLang="en-US" sz="1200" b="1" dirty="0"/>
                    </a:p>
                  </a:txBody>
                  <a:tcPr/>
                </a:tc>
                <a:tc>
                  <a:txBody>
                    <a:bodyPr/>
                    <a:lstStyle/>
                    <a:p>
                      <a:r>
                        <a:rPr lang="en-US" altLang="zh-CN" sz="1200" b="1" dirty="0"/>
                        <a:t>Preferred</a:t>
                      </a:r>
                      <a:endParaRPr lang="zh-CN" altLang="en-US" sz="1200" b="1" dirty="0"/>
                    </a:p>
                  </a:txBody>
                  <a:tcPr/>
                </a:tc>
                <a:tc>
                  <a:txBody>
                    <a:bodyPr/>
                    <a:lstStyle/>
                    <a:p>
                      <a:r>
                        <a:rPr lang="en-US" altLang="zh-CN" sz="1200" b="0" dirty="0"/>
                        <a:t>AF can register whether it support analytics to NRF, which is simpler.</a:t>
                      </a:r>
                      <a:endParaRPr lang="zh-CN" altLang="en-US" sz="1200" b="0" dirty="0"/>
                    </a:p>
                  </a:txBody>
                  <a:tcPr/>
                </a:tc>
                <a:extLst>
                  <a:ext uri="{0D108BD9-81ED-4DB2-BD59-A6C34878D82A}">
                    <a16:rowId xmlns:a16="http://schemas.microsoft.com/office/drawing/2014/main" val="2532624171"/>
                  </a:ext>
                </a:extLst>
              </a:tr>
              <a:tr h="947109">
                <a:tc>
                  <a:txBody>
                    <a:bodyPr/>
                    <a:lstStyle/>
                    <a:p>
                      <a:pPr marL="0" algn="l" defTabSz="914400" rtl="0" eaLnBrk="1" latinLnBrk="0" hangingPunct="1"/>
                      <a:r>
                        <a:rPr lang="en-US" altLang="zh-CN" sz="1400" b="1" kern="1200" dirty="0">
                          <a:solidFill>
                            <a:schemeClr val="dk1"/>
                          </a:solidFill>
                          <a:latin typeface="+mn-lt"/>
                          <a:ea typeface="+mn-ea"/>
                          <a:cs typeface="+mn-cs"/>
                        </a:rPr>
                        <a:t>Huawei</a:t>
                      </a:r>
                      <a:endParaRPr lang="zh-CN" altLang="en-US" sz="1400" b="1" kern="1200" dirty="0">
                        <a:solidFill>
                          <a:schemeClr val="dk1"/>
                        </a:solidFill>
                        <a:latin typeface="+mn-lt"/>
                        <a:ea typeface="+mn-ea"/>
                        <a:cs typeface="+mn-cs"/>
                      </a:endParaRPr>
                    </a:p>
                  </a:txBody>
                  <a:tcPr/>
                </a:tc>
                <a:tc>
                  <a:txBody>
                    <a:bodyPr/>
                    <a:lstStyle/>
                    <a:p>
                      <a:r>
                        <a:rPr lang="en-US" altLang="zh-CN" sz="1200" b="1" kern="1200" dirty="0">
                          <a:solidFill>
                            <a:schemeClr val="dk1"/>
                          </a:solidFill>
                          <a:latin typeface="+mn-lt"/>
                          <a:ea typeface="+mn-ea"/>
                          <a:cs typeface="+mn-cs"/>
                        </a:rPr>
                        <a:t>Yes </a:t>
                      </a:r>
                      <a:endParaRPr lang="zh-CN" altLang="en-US" sz="1200" b="1"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b="1" dirty="0">
                          <a:solidFill>
                            <a:schemeClr val="tx1"/>
                          </a:solidFill>
                        </a:rPr>
                        <a:t>Yes </a:t>
                      </a:r>
                      <a:r>
                        <a:rPr lang="en-US" altLang="zh-CN" sz="1000" b="1" kern="1200" dirty="0">
                          <a:solidFill>
                            <a:schemeClr val="tx1"/>
                          </a:solidFill>
                          <a:latin typeface="+mn-lt"/>
                          <a:ea typeface="+mn-ea"/>
                          <a:cs typeface="+mn-cs"/>
                        </a:rPr>
                        <a:t>(with the assumption that the Consumer does not need to know that NWDAF is the VFL Server)</a:t>
                      </a:r>
                      <a:endParaRPr lang="zh-CN" altLang="en-US" sz="1000" b="1" kern="1200" dirty="0">
                        <a:solidFill>
                          <a:schemeClr val="tx1"/>
                        </a:solidFill>
                        <a:latin typeface="+mn-lt"/>
                        <a:ea typeface="+mn-ea"/>
                        <a:cs typeface="+mn-cs"/>
                      </a:endParaRPr>
                    </a:p>
                  </a:txBody>
                  <a:tcPr/>
                </a:tc>
                <a:tc>
                  <a:txBody>
                    <a:bodyPr/>
                    <a:lstStyle/>
                    <a:p>
                      <a:r>
                        <a:rPr lang="en-US" altLang="zh-CN" sz="1200" b="1" dirty="0">
                          <a:solidFill>
                            <a:schemeClr val="tx1"/>
                          </a:solidFill>
                        </a:rPr>
                        <a:t>unclear</a:t>
                      </a:r>
                      <a:endParaRPr lang="zh-CN" altLang="en-US" sz="1200" b="1" dirty="0">
                        <a:solidFill>
                          <a:schemeClr val="tx1"/>
                        </a:solidFill>
                      </a:endParaRPr>
                    </a:p>
                  </a:txBody>
                  <a:tcPr/>
                </a:tc>
                <a:tc>
                  <a:txBody>
                    <a:bodyPr/>
                    <a:lstStyle/>
                    <a:p>
                      <a:r>
                        <a:rPr lang="en-US" altLang="zh-CN" sz="1200" b="1" dirty="0">
                          <a:solidFill>
                            <a:schemeClr val="tx1"/>
                          </a:solidFill>
                        </a:rPr>
                        <a:t>unclear</a:t>
                      </a:r>
                      <a:endParaRPr lang="zh-CN" altLang="en-US" sz="1200" b="1" dirty="0">
                        <a:solidFill>
                          <a:schemeClr val="tx1"/>
                        </a:solidFill>
                      </a:endParaRPr>
                    </a:p>
                  </a:txBody>
                  <a:tcPr/>
                </a:tc>
                <a:tc>
                  <a:txBody>
                    <a:bodyPr/>
                    <a:lstStyle/>
                    <a:p>
                      <a:r>
                        <a:rPr lang="en-US" altLang="zh-CN" sz="1200" b="0" dirty="0">
                          <a:solidFill>
                            <a:schemeClr val="tx1"/>
                          </a:solidFill>
                        </a:rPr>
                        <a:t>It seems option 3 and 4 are implying AF will be able to provide output of an Analytic ID when AF is the VFL Server. </a:t>
                      </a:r>
                      <a:endParaRPr lang="zh-CN" altLang="en-US" sz="1200" b="0" dirty="0">
                        <a:solidFill>
                          <a:schemeClr val="tx1"/>
                        </a:solidFill>
                      </a:endParaRPr>
                    </a:p>
                  </a:txBody>
                  <a:tcPr/>
                </a:tc>
                <a:extLst>
                  <a:ext uri="{0D108BD9-81ED-4DB2-BD59-A6C34878D82A}">
                    <a16:rowId xmlns:a16="http://schemas.microsoft.com/office/drawing/2014/main" val="1044996457"/>
                  </a:ext>
                </a:extLst>
              </a:tr>
            </a:tbl>
          </a:graphicData>
        </a:graphic>
      </p:graphicFrame>
    </p:spTree>
    <p:extLst>
      <p:ext uri="{BB962C8B-B14F-4D97-AF65-F5344CB8AC3E}">
        <p14:creationId xmlns:p14="http://schemas.microsoft.com/office/powerpoint/2010/main" val="331500603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679a257e-872f-4c98-9e8a-0a9c104f72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www.w3.org/XML/1998/namespace"/>
    <ds:schemaRef ds:uri="280d8efa-eff2-4910-88d2-79ca146720c4"/>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8744</TotalTime>
  <Words>1719</Words>
  <Application>Microsoft Office PowerPoint</Application>
  <PresentationFormat>Widescreen</PresentationFormat>
  <Paragraphs>128</Paragraphs>
  <Slides>12</Slides>
  <Notes>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9" baseType="lpstr">
      <vt:lpstr>DengXian</vt:lpstr>
      <vt:lpstr>Arial</vt:lpstr>
      <vt:lpstr>Calibri</vt:lpstr>
      <vt:lpstr>Calibri Light</vt:lpstr>
      <vt:lpstr>Times New Roman</vt:lpstr>
      <vt:lpstr>Office Theme</vt:lpstr>
      <vt:lpstr>Visio</vt:lpstr>
      <vt:lpstr>VFL issues 3 and 4</vt:lpstr>
      <vt:lpstr>-Whether the VFL server capability needs to be registered in NRF  -Interaction between the consumer and the VFL Server</vt:lpstr>
      <vt:lpstr>Issue 3:Whether the VFL server capability is to be registered in NRF </vt:lpstr>
      <vt:lpstr>Issue 4: Interaction between the VFL server and the consumer</vt:lpstr>
      <vt:lpstr>Training – Interactions between consumer and VFL Server</vt:lpstr>
      <vt:lpstr>Training – Interactions between consumer and VFL Server</vt:lpstr>
      <vt:lpstr>Inference – Interactions between consumer and VFL Server</vt:lpstr>
      <vt:lpstr>Inference – Interactions between consumer and VFL Server</vt:lpstr>
      <vt:lpstr>Companies views for Options. </vt:lpstr>
      <vt:lpstr>Way forward</vt:lpstr>
      <vt:lpstr>PowerPoint Presentation</vt:lpstr>
      <vt:lpstr>4. Interaction between the VFL server and the consumer(vivo’s view)</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Ericsson_1031</cp:lastModifiedBy>
  <cp:revision>698</cp:revision>
  <dcterms:created xsi:type="dcterms:W3CDTF">2010-02-05T13:52:04Z</dcterms:created>
  <dcterms:modified xsi:type="dcterms:W3CDTF">2024-11-08T18:36:01Z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y fmtid="{D5CDD505-2E9C-101B-9397-08002B2CF9AE}" pid="5" name="MSIP_Label_4d2f777e-4347-4fc6-823a-b44ab313546a_Enabled">
    <vt:lpwstr>true</vt:lpwstr>
  </property>
  <property fmtid="{D5CDD505-2E9C-101B-9397-08002B2CF9AE}" pid="6" name="MSIP_Label_4d2f777e-4347-4fc6-823a-b44ab313546a_SetDate">
    <vt:lpwstr>2024-11-07T15:03:04Z</vt:lpwstr>
  </property>
  <property fmtid="{D5CDD505-2E9C-101B-9397-08002B2CF9AE}" pid="7" name="MSIP_Label_4d2f777e-4347-4fc6-823a-b44ab313546a_Method">
    <vt:lpwstr>Standard</vt:lpwstr>
  </property>
  <property fmtid="{D5CDD505-2E9C-101B-9397-08002B2CF9AE}" pid="8" name="MSIP_Label_4d2f777e-4347-4fc6-823a-b44ab313546a_Name">
    <vt:lpwstr>Non-Public</vt:lpwstr>
  </property>
  <property fmtid="{D5CDD505-2E9C-101B-9397-08002B2CF9AE}" pid="9" name="MSIP_Label_4d2f777e-4347-4fc6-823a-b44ab313546a_SiteId">
    <vt:lpwstr>e351b779-f6d5-4e50-8568-80e922d180ae</vt:lpwstr>
  </property>
  <property fmtid="{D5CDD505-2E9C-101B-9397-08002B2CF9AE}" pid="10" name="MSIP_Label_4d2f777e-4347-4fc6-823a-b44ab313546a_ActionId">
    <vt:lpwstr>76e19bba-448e-490e-8ebe-7e5ecb299380</vt:lpwstr>
  </property>
  <property fmtid="{D5CDD505-2E9C-101B-9397-08002B2CF9AE}" pid="11" name="MSIP_Label_4d2f777e-4347-4fc6-823a-b44ab313546a_ContentBits">
    <vt:lpwstr>0</vt:lpwstr>
  </property>
</Properties>
</file>